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6"/>
  </p:notesMasterIdLst>
  <p:sldIdLst>
    <p:sldId id="256" r:id="rId7"/>
    <p:sldId id="269" r:id="rId8"/>
    <p:sldId id="270" r:id="rId9"/>
    <p:sldId id="271" r:id="rId10"/>
    <p:sldId id="283" r:id="rId11"/>
    <p:sldId id="272" r:id="rId12"/>
    <p:sldId id="273" r:id="rId13"/>
    <p:sldId id="274" r:id="rId14"/>
    <p:sldId id="284" r:id="rId15"/>
    <p:sldId id="276" r:id="rId16"/>
    <p:sldId id="285" r:id="rId17"/>
    <p:sldId id="275" r:id="rId18"/>
    <p:sldId id="280" r:id="rId19"/>
    <p:sldId id="277" r:id="rId20"/>
    <p:sldId id="287" r:id="rId21"/>
    <p:sldId id="278" r:id="rId22"/>
    <p:sldId id="288" r:id="rId23"/>
    <p:sldId id="279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81" d="100"/>
          <a:sy n="81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FA364C-F10B-4AAF-84C2-6C5DA8D442D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59A0613-15CF-499C-8896-4669F4FB2F3B}">
      <dgm:prSet/>
      <dgm:spPr/>
      <dgm:t>
        <a:bodyPr/>
        <a:lstStyle/>
        <a:p>
          <a:r>
            <a:rPr lang="it-IT" dirty="0">
              <a:latin typeface="Roboto Light (Titoli)"/>
            </a:rPr>
            <a:t>The </a:t>
          </a:r>
          <a:r>
            <a:rPr lang="it-IT" dirty="0" err="1">
              <a:latin typeface="Roboto Light (Titoli)"/>
            </a:rPr>
            <a:t>PointNet</a:t>
          </a:r>
          <a:r>
            <a:rPr lang="it-IT" dirty="0">
              <a:latin typeface="Roboto Light (Titoli)"/>
            </a:rPr>
            <a:t> model </a:t>
          </a:r>
          <a:r>
            <a:rPr lang="it-IT" dirty="0" err="1">
              <a:latin typeface="Roboto Light (Titoli)"/>
            </a:rPr>
            <a:t>is</a:t>
          </a:r>
          <a:r>
            <a:rPr lang="it-IT" dirty="0">
              <a:latin typeface="Roboto Light (Titoli)"/>
            </a:rPr>
            <a:t> </a:t>
          </a:r>
          <a:r>
            <a:rPr lang="it-IT" dirty="0" err="1">
              <a:latin typeface="Roboto Light (Titoli)"/>
            </a:rPr>
            <a:t>designed</a:t>
          </a:r>
          <a:r>
            <a:rPr lang="it-IT" dirty="0">
              <a:latin typeface="Roboto Light (Titoli)"/>
            </a:rPr>
            <a:t> to </a:t>
          </a:r>
          <a:r>
            <a:rPr lang="it-IT" dirty="0" err="1">
              <a:latin typeface="Roboto Light (Titoli)"/>
            </a:rPr>
            <a:t>process</a:t>
          </a:r>
          <a:r>
            <a:rPr lang="it-IT" dirty="0">
              <a:latin typeface="Roboto Light (Titoli)"/>
            </a:rPr>
            <a:t> </a:t>
          </a:r>
          <a:r>
            <a:rPr lang="it-IT" dirty="0" err="1">
              <a:latin typeface="Roboto Light (Titoli)"/>
            </a:rPr>
            <a:t>unordered</a:t>
          </a:r>
          <a:r>
            <a:rPr lang="it-IT" dirty="0">
              <a:latin typeface="Roboto Light (Titoli)"/>
            </a:rPr>
            <a:t> set of 3D point clouds. </a:t>
          </a:r>
          <a:endParaRPr lang="en-US" dirty="0">
            <a:latin typeface="Roboto Light (Titoli)"/>
          </a:endParaRPr>
        </a:p>
      </dgm:t>
    </dgm:pt>
    <dgm:pt modelId="{E0BA2E14-9433-4109-9A94-8269829467B4}" type="parTrans" cxnId="{CC724DB5-C7FA-471A-81C1-6B846E471F80}">
      <dgm:prSet/>
      <dgm:spPr/>
      <dgm:t>
        <a:bodyPr/>
        <a:lstStyle/>
        <a:p>
          <a:endParaRPr lang="en-US"/>
        </a:p>
      </dgm:t>
    </dgm:pt>
    <dgm:pt modelId="{DF588514-6F32-4E11-B6FE-5821661260D7}" type="sibTrans" cxnId="{CC724DB5-C7FA-471A-81C1-6B846E471F80}">
      <dgm:prSet/>
      <dgm:spPr/>
      <dgm:t>
        <a:bodyPr/>
        <a:lstStyle/>
        <a:p>
          <a:endParaRPr lang="en-US"/>
        </a:p>
      </dgm:t>
    </dgm:pt>
    <dgm:pt modelId="{B8B5C860-A101-48A8-A4CD-120073D9C82A}">
      <dgm:prSet/>
      <dgm:spPr/>
      <dgm:t>
        <a:bodyPr/>
        <a:lstStyle/>
        <a:p>
          <a:r>
            <a:rPr lang="it-IT" dirty="0">
              <a:latin typeface="Roboto Light (Titoli)"/>
            </a:rPr>
            <a:t>The model </a:t>
          </a:r>
          <a:r>
            <a:rPr lang="it-IT" dirty="0" err="1">
              <a:latin typeface="Roboto Light (Titoli)"/>
            </a:rPr>
            <a:t>is</a:t>
          </a:r>
          <a:r>
            <a:rPr lang="it-IT" dirty="0">
              <a:latin typeface="Roboto Light (Titoli)"/>
            </a:rPr>
            <a:t> </a:t>
          </a:r>
          <a:r>
            <a:rPr lang="it-IT" dirty="0" err="1">
              <a:latin typeface="Roboto Light (Titoli)"/>
            </a:rPr>
            <a:t>developed</a:t>
          </a:r>
          <a:r>
            <a:rPr lang="it-IT" dirty="0">
              <a:latin typeface="Roboto Light (Titoli)"/>
            </a:rPr>
            <a:t> to deal with Model </a:t>
          </a:r>
          <a:r>
            <a:rPr lang="it-IT" dirty="0" err="1">
              <a:latin typeface="Roboto Light (Titoli)"/>
            </a:rPr>
            <a:t>Classification</a:t>
          </a:r>
          <a:r>
            <a:rPr lang="it-IT" dirty="0">
              <a:latin typeface="Roboto Light (Titoli)"/>
            </a:rPr>
            <a:t>, Part </a:t>
          </a:r>
          <a:r>
            <a:rPr lang="it-IT" dirty="0" err="1">
              <a:latin typeface="Roboto Light (Titoli)"/>
            </a:rPr>
            <a:t>Segmentation</a:t>
          </a:r>
          <a:r>
            <a:rPr lang="it-IT" dirty="0">
              <a:latin typeface="Roboto Light (Titoli)"/>
            </a:rPr>
            <a:t> and Semantic </a:t>
          </a:r>
          <a:r>
            <a:rPr lang="it-IT" dirty="0" err="1">
              <a:latin typeface="Roboto Light (Titoli)"/>
            </a:rPr>
            <a:t>Segmentation</a:t>
          </a:r>
          <a:r>
            <a:rPr lang="it-IT" dirty="0">
              <a:latin typeface="Roboto Light (Titoli)"/>
            </a:rPr>
            <a:t>.</a:t>
          </a:r>
          <a:endParaRPr lang="en-US" dirty="0">
            <a:latin typeface="Roboto Light (Titoli)"/>
          </a:endParaRPr>
        </a:p>
      </dgm:t>
    </dgm:pt>
    <dgm:pt modelId="{7DBF8450-94B0-4AA6-82C3-970FFE3B341A}" type="parTrans" cxnId="{A86F877D-ADA0-419F-874D-8517C0D2675D}">
      <dgm:prSet/>
      <dgm:spPr/>
      <dgm:t>
        <a:bodyPr/>
        <a:lstStyle/>
        <a:p>
          <a:endParaRPr lang="en-US"/>
        </a:p>
      </dgm:t>
    </dgm:pt>
    <dgm:pt modelId="{C0915BE2-27FF-4332-A7E9-F1C2FB4C56C6}" type="sibTrans" cxnId="{A86F877D-ADA0-419F-874D-8517C0D2675D}">
      <dgm:prSet/>
      <dgm:spPr/>
      <dgm:t>
        <a:bodyPr/>
        <a:lstStyle/>
        <a:p>
          <a:endParaRPr lang="en-US"/>
        </a:p>
      </dgm:t>
    </dgm:pt>
    <dgm:pt modelId="{592E6450-C677-48F8-80C4-5C97793C001E}">
      <dgm:prSet/>
      <dgm:spPr/>
      <dgm:t>
        <a:bodyPr/>
        <a:lstStyle/>
        <a:p>
          <a:r>
            <a:rPr lang="it-IT" dirty="0" err="1">
              <a:latin typeface="Roboto Light (Titoli)"/>
            </a:rPr>
            <a:t>Since</a:t>
          </a:r>
          <a:r>
            <a:rPr lang="it-IT" dirty="0">
              <a:latin typeface="Roboto Light (Titoli)"/>
            </a:rPr>
            <a:t> the input points are </a:t>
          </a:r>
          <a:r>
            <a:rPr lang="it-IT" dirty="0" err="1">
              <a:latin typeface="Roboto Light (Titoli)"/>
            </a:rPr>
            <a:t>unstructured</a:t>
          </a:r>
          <a:r>
            <a:rPr lang="it-IT" dirty="0">
              <a:latin typeface="Roboto Light (Titoli)"/>
            </a:rPr>
            <a:t>, the network </a:t>
          </a:r>
          <a:r>
            <a:rPr lang="it-IT" dirty="0" err="1">
              <a:latin typeface="Roboto Light (Titoli)"/>
            </a:rPr>
            <a:t>needs</a:t>
          </a:r>
          <a:r>
            <a:rPr lang="it-IT" dirty="0">
              <a:latin typeface="Roboto Light (Titoli)"/>
            </a:rPr>
            <a:t> to be </a:t>
          </a:r>
          <a:r>
            <a:rPr lang="it-IT" dirty="0" err="1">
              <a:latin typeface="Roboto Light (Titoli)"/>
            </a:rPr>
            <a:t>invariant</a:t>
          </a:r>
          <a:r>
            <a:rPr lang="it-IT" dirty="0">
              <a:latin typeface="Roboto Light (Titoli)"/>
            </a:rPr>
            <a:t> to </a:t>
          </a:r>
          <a:r>
            <a:rPr lang="it-IT" dirty="0" err="1">
              <a:latin typeface="Roboto Light (Titoli)"/>
            </a:rPr>
            <a:t>translations</a:t>
          </a:r>
          <a:r>
            <a:rPr lang="it-IT" dirty="0">
              <a:latin typeface="Roboto Light (Titoli)"/>
            </a:rPr>
            <a:t> and </a:t>
          </a:r>
          <a:r>
            <a:rPr lang="it-IT" dirty="0" err="1">
              <a:latin typeface="Roboto Light (Titoli)"/>
            </a:rPr>
            <a:t>rotations</a:t>
          </a:r>
          <a:r>
            <a:rPr lang="it-IT" dirty="0">
              <a:latin typeface="Roboto Light (Titoli)"/>
            </a:rPr>
            <a:t>.</a:t>
          </a:r>
          <a:endParaRPr lang="en-US" dirty="0">
            <a:latin typeface="Roboto Light (Titoli)"/>
          </a:endParaRPr>
        </a:p>
      </dgm:t>
    </dgm:pt>
    <dgm:pt modelId="{4C538B85-30E4-4F29-A3FA-025975AC28E8}" type="parTrans" cxnId="{7DAB66E7-E51A-4C2C-9341-73CD00414E45}">
      <dgm:prSet/>
      <dgm:spPr/>
      <dgm:t>
        <a:bodyPr/>
        <a:lstStyle/>
        <a:p>
          <a:endParaRPr lang="en-US"/>
        </a:p>
      </dgm:t>
    </dgm:pt>
    <dgm:pt modelId="{12BAF329-8095-4CB1-B0FF-B38FA9BC8D8A}" type="sibTrans" cxnId="{7DAB66E7-E51A-4C2C-9341-73CD00414E45}">
      <dgm:prSet/>
      <dgm:spPr/>
      <dgm:t>
        <a:bodyPr/>
        <a:lstStyle/>
        <a:p>
          <a:endParaRPr lang="en-US"/>
        </a:p>
      </dgm:t>
    </dgm:pt>
    <dgm:pt modelId="{C031FCEA-5396-483D-BFF8-9A111C92731D}" type="pres">
      <dgm:prSet presAssocID="{83FA364C-F10B-4AAF-84C2-6C5DA8D442D7}" presName="vert0" presStyleCnt="0">
        <dgm:presLayoutVars>
          <dgm:dir/>
          <dgm:animOne val="branch"/>
          <dgm:animLvl val="lvl"/>
        </dgm:presLayoutVars>
      </dgm:prSet>
      <dgm:spPr/>
    </dgm:pt>
    <dgm:pt modelId="{B890EBDA-AF36-44A5-AF94-0BC710ADD3DF}" type="pres">
      <dgm:prSet presAssocID="{859A0613-15CF-499C-8896-4669F4FB2F3B}" presName="thickLine" presStyleLbl="alignNode1" presStyleIdx="0" presStyleCnt="3"/>
      <dgm:spPr/>
    </dgm:pt>
    <dgm:pt modelId="{FAE23ED9-7D53-4AE0-84A5-4A69705DE86E}" type="pres">
      <dgm:prSet presAssocID="{859A0613-15CF-499C-8896-4669F4FB2F3B}" presName="horz1" presStyleCnt="0"/>
      <dgm:spPr/>
    </dgm:pt>
    <dgm:pt modelId="{21BCAC3E-FA2E-4EA8-AB4C-AB8B25782656}" type="pres">
      <dgm:prSet presAssocID="{859A0613-15CF-499C-8896-4669F4FB2F3B}" presName="tx1" presStyleLbl="revTx" presStyleIdx="0" presStyleCnt="3"/>
      <dgm:spPr/>
    </dgm:pt>
    <dgm:pt modelId="{27A985C8-05E1-4391-9A1F-6767C5AC6936}" type="pres">
      <dgm:prSet presAssocID="{859A0613-15CF-499C-8896-4669F4FB2F3B}" presName="vert1" presStyleCnt="0"/>
      <dgm:spPr/>
    </dgm:pt>
    <dgm:pt modelId="{0A6C9802-148B-4630-8D3C-800167EA4C2F}" type="pres">
      <dgm:prSet presAssocID="{B8B5C860-A101-48A8-A4CD-120073D9C82A}" presName="thickLine" presStyleLbl="alignNode1" presStyleIdx="1" presStyleCnt="3"/>
      <dgm:spPr/>
    </dgm:pt>
    <dgm:pt modelId="{7A6D463B-572F-4D3B-B0C8-A8B724712657}" type="pres">
      <dgm:prSet presAssocID="{B8B5C860-A101-48A8-A4CD-120073D9C82A}" presName="horz1" presStyleCnt="0"/>
      <dgm:spPr/>
    </dgm:pt>
    <dgm:pt modelId="{AA5F89A0-C55D-407B-B808-329E24526311}" type="pres">
      <dgm:prSet presAssocID="{B8B5C860-A101-48A8-A4CD-120073D9C82A}" presName="tx1" presStyleLbl="revTx" presStyleIdx="1" presStyleCnt="3"/>
      <dgm:spPr/>
    </dgm:pt>
    <dgm:pt modelId="{D98A9D07-805D-4B2C-A895-267C32D61997}" type="pres">
      <dgm:prSet presAssocID="{B8B5C860-A101-48A8-A4CD-120073D9C82A}" presName="vert1" presStyleCnt="0"/>
      <dgm:spPr/>
    </dgm:pt>
    <dgm:pt modelId="{8A0F3596-A445-4FFF-BD8D-C2A21E407D7C}" type="pres">
      <dgm:prSet presAssocID="{592E6450-C677-48F8-80C4-5C97793C001E}" presName="thickLine" presStyleLbl="alignNode1" presStyleIdx="2" presStyleCnt="3"/>
      <dgm:spPr/>
    </dgm:pt>
    <dgm:pt modelId="{6E247F44-501C-407D-AA22-ABB165060A71}" type="pres">
      <dgm:prSet presAssocID="{592E6450-C677-48F8-80C4-5C97793C001E}" presName="horz1" presStyleCnt="0"/>
      <dgm:spPr/>
    </dgm:pt>
    <dgm:pt modelId="{DD5E62F3-FB87-42F1-979C-5F9C3D96D7E7}" type="pres">
      <dgm:prSet presAssocID="{592E6450-C677-48F8-80C4-5C97793C001E}" presName="tx1" presStyleLbl="revTx" presStyleIdx="2" presStyleCnt="3"/>
      <dgm:spPr/>
    </dgm:pt>
    <dgm:pt modelId="{1D64AB79-673E-43FC-BC81-9107E5017EFC}" type="pres">
      <dgm:prSet presAssocID="{592E6450-C677-48F8-80C4-5C97793C001E}" presName="vert1" presStyleCnt="0"/>
      <dgm:spPr/>
    </dgm:pt>
  </dgm:ptLst>
  <dgm:cxnLst>
    <dgm:cxn modelId="{334CD862-F141-4883-BCA8-2C1BEDD9A75F}" type="presOf" srcId="{859A0613-15CF-499C-8896-4669F4FB2F3B}" destId="{21BCAC3E-FA2E-4EA8-AB4C-AB8B25782656}" srcOrd="0" destOrd="0" presId="urn:microsoft.com/office/officeart/2008/layout/LinedList"/>
    <dgm:cxn modelId="{A86F877D-ADA0-419F-874D-8517C0D2675D}" srcId="{83FA364C-F10B-4AAF-84C2-6C5DA8D442D7}" destId="{B8B5C860-A101-48A8-A4CD-120073D9C82A}" srcOrd="1" destOrd="0" parTransId="{7DBF8450-94B0-4AA6-82C3-970FFE3B341A}" sibTransId="{C0915BE2-27FF-4332-A7E9-F1C2FB4C56C6}"/>
    <dgm:cxn modelId="{0900AC9F-67B6-4D3D-8C20-38E0FFC92318}" type="presOf" srcId="{592E6450-C677-48F8-80C4-5C97793C001E}" destId="{DD5E62F3-FB87-42F1-979C-5F9C3D96D7E7}" srcOrd="0" destOrd="0" presId="urn:microsoft.com/office/officeart/2008/layout/LinedList"/>
    <dgm:cxn modelId="{CC724DB5-C7FA-471A-81C1-6B846E471F80}" srcId="{83FA364C-F10B-4AAF-84C2-6C5DA8D442D7}" destId="{859A0613-15CF-499C-8896-4669F4FB2F3B}" srcOrd="0" destOrd="0" parTransId="{E0BA2E14-9433-4109-9A94-8269829467B4}" sibTransId="{DF588514-6F32-4E11-B6FE-5821661260D7}"/>
    <dgm:cxn modelId="{4A0205C5-024D-4984-9317-DFEFC686D115}" type="presOf" srcId="{B8B5C860-A101-48A8-A4CD-120073D9C82A}" destId="{AA5F89A0-C55D-407B-B808-329E24526311}" srcOrd="0" destOrd="0" presId="urn:microsoft.com/office/officeart/2008/layout/LinedList"/>
    <dgm:cxn modelId="{7DAB66E7-E51A-4C2C-9341-73CD00414E45}" srcId="{83FA364C-F10B-4AAF-84C2-6C5DA8D442D7}" destId="{592E6450-C677-48F8-80C4-5C97793C001E}" srcOrd="2" destOrd="0" parTransId="{4C538B85-30E4-4F29-A3FA-025975AC28E8}" sibTransId="{12BAF329-8095-4CB1-B0FF-B38FA9BC8D8A}"/>
    <dgm:cxn modelId="{68B4D9FA-E4D9-4C76-A749-481AE5A238E4}" type="presOf" srcId="{83FA364C-F10B-4AAF-84C2-6C5DA8D442D7}" destId="{C031FCEA-5396-483D-BFF8-9A111C92731D}" srcOrd="0" destOrd="0" presId="urn:microsoft.com/office/officeart/2008/layout/LinedList"/>
    <dgm:cxn modelId="{93457806-2870-4765-B5D5-EE00ED987FCB}" type="presParOf" srcId="{C031FCEA-5396-483D-BFF8-9A111C92731D}" destId="{B890EBDA-AF36-44A5-AF94-0BC710ADD3DF}" srcOrd="0" destOrd="0" presId="urn:microsoft.com/office/officeart/2008/layout/LinedList"/>
    <dgm:cxn modelId="{D0C91066-659A-4713-A385-C06841FFA3E0}" type="presParOf" srcId="{C031FCEA-5396-483D-BFF8-9A111C92731D}" destId="{FAE23ED9-7D53-4AE0-84A5-4A69705DE86E}" srcOrd="1" destOrd="0" presId="urn:microsoft.com/office/officeart/2008/layout/LinedList"/>
    <dgm:cxn modelId="{85477638-FA38-4516-AB7B-3EE6A925B661}" type="presParOf" srcId="{FAE23ED9-7D53-4AE0-84A5-4A69705DE86E}" destId="{21BCAC3E-FA2E-4EA8-AB4C-AB8B25782656}" srcOrd="0" destOrd="0" presId="urn:microsoft.com/office/officeart/2008/layout/LinedList"/>
    <dgm:cxn modelId="{125B0743-7E9D-4E17-8332-651672537697}" type="presParOf" srcId="{FAE23ED9-7D53-4AE0-84A5-4A69705DE86E}" destId="{27A985C8-05E1-4391-9A1F-6767C5AC6936}" srcOrd="1" destOrd="0" presId="urn:microsoft.com/office/officeart/2008/layout/LinedList"/>
    <dgm:cxn modelId="{80B7DB69-B16D-43E3-8BF2-CB19E4BE9E8A}" type="presParOf" srcId="{C031FCEA-5396-483D-BFF8-9A111C92731D}" destId="{0A6C9802-148B-4630-8D3C-800167EA4C2F}" srcOrd="2" destOrd="0" presId="urn:microsoft.com/office/officeart/2008/layout/LinedList"/>
    <dgm:cxn modelId="{5A63A7F3-DD3C-462D-8B24-BADEAF6986B2}" type="presParOf" srcId="{C031FCEA-5396-483D-BFF8-9A111C92731D}" destId="{7A6D463B-572F-4D3B-B0C8-A8B724712657}" srcOrd="3" destOrd="0" presId="urn:microsoft.com/office/officeart/2008/layout/LinedList"/>
    <dgm:cxn modelId="{C2AE26D1-758D-40A1-A7C7-ECB62EF825C4}" type="presParOf" srcId="{7A6D463B-572F-4D3B-B0C8-A8B724712657}" destId="{AA5F89A0-C55D-407B-B808-329E24526311}" srcOrd="0" destOrd="0" presId="urn:microsoft.com/office/officeart/2008/layout/LinedList"/>
    <dgm:cxn modelId="{66E29AD1-FD0E-46A6-A052-CA9C126028C2}" type="presParOf" srcId="{7A6D463B-572F-4D3B-B0C8-A8B724712657}" destId="{D98A9D07-805D-4B2C-A895-267C32D61997}" srcOrd="1" destOrd="0" presId="urn:microsoft.com/office/officeart/2008/layout/LinedList"/>
    <dgm:cxn modelId="{7D7B320E-538B-4CBD-BA4E-D34B4D212C26}" type="presParOf" srcId="{C031FCEA-5396-483D-BFF8-9A111C92731D}" destId="{8A0F3596-A445-4FFF-BD8D-C2A21E407D7C}" srcOrd="4" destOrd="0" presId="urn:microsoft.com/office/officeart/2008/layout/LinedList"/>
    <dgm:cxn modelId="{4BB1DCD4-B2A0-48A2-8ED3-8AE8F8CF2EFF}" type="presParOf" srcId="{C031FCEA-5396-483D-BFF8-9A111C92731D}" destId="{6E247F44-501C-407D-AA22-ABB165060A71}" srcOrd="5" destOrd="0" presId="urn:microsoft.com/office/officeart/2008/layout/LinedList"/>
    <dgm:cxn modelId="{E1D7A636-E5F9-40AD-9C1E-8BE92C4EC9F0}" type="presParOf" srcId="{6E247F44-501C-407D-AA22-ABB165060A71}" destId="{DD5E62F3-FB87-42F1-979C-5F9C3D96D7E7}" srcOrd="0" destOrd="0" presId="urn:microsoft.com/office/officeart/2008/layout/LinedList"/>
    <dgm:cxn modelId="{4131DA9A-7ACC-4BAE-AE21-C0CFE8423436}" type="presParOf" srcId="{6E247F44-501C-407D-AA22-ABB165060A71}" destId="{1D64AB79-673E-43FC-BC81-9107E5017EF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90EBDA-AF36-44A5-AF94-0BC710ADD3DF}">
      <dsp:nvSpPr>
        <dsp:cNvPr id="0" name=""/>
        <dsp:cNvSpPr/>
      </dsp:nvSpPr>
      <dsp:spPr>
        <a:xfrm>
          <a:off x="0" y="2346"/>
          <a:ext cx="5181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BCAC3E-FA2E-4EA8-AB4C-AB8B25782656}">
      <dsp:nvSpPr>
        <dsp:cNvPr id="0" name=""/>
        <dsp:cNvSpPr/>
      </dsp:nvSpPr>
      <dsp:spPr>
        <a:xfrm>
          <a:off x="0" y="2346"/>
          <a:ext cx="5181600" cy="16002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>
              <a:latin typeface="Roboto Light (Titoli)"/>
            </a:rPr>
            <a:t>The </a:t>
          </a:r>
          <a:r>
            <a:rPr lang="it-IT" sz="2500" kern="1200" dirty="0" err="1">
              <a:latin typeface="Roboto Light (Titoli)"/>
            </a:rPr>
            <a:t>PointNet</a:t>
          </a:r>
          <a:r>
            <a:rPr lang="it-IT" sz="2500" kern="1200" dirty="0">
              <a:latin typeface="Roboto Light (Titoli)"/>
            </a:rPr>
            <a:t> model </a:t>
          </a:r>
          <a:r>
            <a:rPr lang="it-IT" sz="2500" kern="1200" dirty="0" err="1">
              <a:latin typeface="Roboto Light (Titoli)"/>
            </a:rPr>
            <a:t>is</a:t>
          </a:r>
          <a:r>
            <a:rPr lang="it-IT" sz="2500" kern="1200" dirty="0">
              <a:latin typeface="Roboto Light (Titoli)"/>
            </a:rPr>
            <a:t> </a:t>
          </a:r>
          <a:r>
            <a:rPr lang="it-IT" sz="2500" kern="1200" dirty="0" err="1">
              <a:latin typeface="Roboto Light (Titoli)"/>
            </a:rPr>
            <a:t>designed</a:t>
          </a:r>
          <a:r>
            <a:rPr lang="it-IT" sz="2500" kern="1200" dirty="0">
              <a:latin typeface="Roboto Light (Titoli)"/>
            </a:rPr>
            <a:t> to </a:t>
          </a:r>
          <a:r>
            <a:rPr lang="it-IT" sz="2500" kern="1200" dirty="0" err="1">
              <a:latin typeface="Roboto Light (Titoli)"/>
            </a:rPr>
            <a:t>process</a:t>
          </a:r>
          <a:r>
            <a:rPr lang="it-IT" sz="2500" kern="1200" dirty="0">
              <a:latin typeface="Roboto Light (Titoli)"/>
            </a:rPr>
            <a:t> </a:t>
          </a:r>
          <a:r>
            <a:rPr lang="it-IT" sz="2500" kern="1200" dirty="0" err="1">
              <a:latin typeface="Roboto Light (Titoli)"/>
            </a:rPr>
            <a:t>unordered</a:t>
          </a:r>
          <a:r>
            <a:rPr lang="it-IT" sz="2500" kern="1200" dirty="0">
              <a:latin typeface="Roboto Light (Titoli)"/>
            </a:rPr>
            <a:t> set of 3D point clouds. </a:t>
          </a:r>
          <a:endParaRPr lang="en-US" sz="2500" kern="1200" dirty="0">
            <a:latin typeface="Roboto Light (Titoli)"/>
          </a:endParaRPr>
        </a:p>
      </dsp:txBody>
      <dsp:txXfrm>
        <a:off x="0" y="2346"/>
        <a:ext cx="5181600" cy="1600223"/>
      </dsp:txXfrm>
    </dsp:sp>
    <dsp:sp modelId="{0A6C9802-148B-4630-8D3C-800167EA4C2F}">
      <dsp:nvSpPr>
        <dsp:cNvPr id="0" name=""/>
        <dsp:cNvSpPr/>
      </dsp:nvSpPr>
      <dsp:spPr>
        <a:xfrm>
          <a:off x="0" y="1602569"/>
          <a:ext cx="5181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F89A0-C55D-407B-B808-329E24526311}">
      <dsp:nvSpPr>
        <dsp:cNvPr id="0" name=""/>
        <dsp:cNvSpPr/>
      </dsp:nvSpPr>
      <dsp:spPr>
        <a:xfrm>
          <a:off x="0" y="1602569"/>
          <a:ext cx="5181600" cy="16002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>
              <a:latin typeface="Roboto Light (Titoli)"/>
            </a:rPr>
            <a:t>The model </a:t>
          </a:r>
          <a:r>
            <a:rPr lang="it-IT" sz="2500" kern="1200" dirty="0" err="1">
              <a:latin typeface="Roboto Light (Titoli)"/>
            </a:rPr>
            <a:t>is</a:t>
          </a:r>
          <a:r>
            <a:rPr lang="it-IT" sz="2500" kern="1200" dirty="0">
              <a:latin typeface="Roboto Light (Titoli)"/>
            </a:rPr>
            <a:t> </a:t>
          </a:r>
          <a:r>
            <a:rPr lang="it-IT" sz="2500" kern="1200" dirty="0" err="1">
              <a:latin typeface="Roboto Light (Titoli)"/>
            </a:rPr>
            <a:t>developed</a:t>
          </a:r>
          <a:r>
            <a:rPr lang="it-IT" sz="2500" kern="1200" dirty="0">
              <a:latin typeface="Roboto Light (Titoli)"/>
            </a:rPr>
            <a:t> to deal with Model </a:t>
          </a:r>
          <a:r>
            <a:rPr lang="it-IT" sz="2500" kern="1200" dirty="0" err="1">
              <a:latin typeface="Roboto Light (Titoli)"/>
            </a:rPr>
            <a:t>Classification</a:t>
          </a:r>
          <a:r>
            <a:rPr lang="it-IT" sz="2500" kern="1200" dirty="0">
              <a:latin typeface="Roboto Light (Titoli)"/>
            </a:rPr>
            <a:t>, Part </a:t>
          </a:r>
          <a:r>
            <a:rPr lang="it-IT" sz="2500" kern="1200" dirty="0" err="1">
              <a:latin typeface="Roboto Light (Titoli)"/>
            </a:rPr>
            <a:t>Segmentation</a:t>
          </a:r>
          <a:r>
            <a:rPr lang="it-IT" sz="2500" kern="1200" dirty="0">
              <a:latin typeface="Roboto Light (Titoli)"/>
            </a:rPr>
            <a:t> and Semantic </a:t>
          </a:r>
          <a:r>
            <a:rPr lang="it-IT" sz="2500" kern="1200" dirty="0" err="1">
              <a:latin typeface="Roboto Light (Titoli)"/>
            </a:rPr>
            <a:t>Segmentation</a:t>
          </a:r>
          <a:r>
            <a:rPr lang="it-IT" sz="2500" kern="1200" dirty="0">
              <a:latin typeface="Roboto Light (Titoli)"/>
            </a:rPr>
            <a:t>.</a:t>
          </a:r>
          <a:endParaRPr lang="en-US" sz="2500" kern="1200" dirty="0">
            <a:latin typeface="Roboto Light (Titoli)"/>
          </a:endParaRPr>
        </a:p>
      </dsp:txBody>
      <dsp:txXfrm>
        <a:off x="0" y="1602569"/>
        <a:ext cx="5181600" cy="1600223"/>
      </dsp:txXfrm>
    </dsp:sp>
    <dsp:sp modelId="{8A0F3596-A445-4FFF-BD8D-C2A21E407D7C}">
      <dsp:nvSpPr>
        <dsp:cNvPr id="0" name=""/>
        <dsp:cNvSpPr/>
      </dsp:nvSpPr>
      <dsp:spPr>
        <a:xfrm>
          <a:off x="0" y="3202793"/>
          <a:ext cx="5181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5E62F3-FB87-42F1-979C-5F9C3D96D7E7}">
      <dsp:nvSpPr>
        <dsp:cNvPr id="0" name=""/>
        <dsp:cNvSpPr/>
      </dsp:nvSpPr>
      <dsp:spPr>
        <a:xfrm>
          <a:off x="0" y="3202793"/>
          <a:ext cx="5181600" cy="16002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 err="1">
              <a:latin typeface="Roboto Light (Titoli)"/>
            </a:rPr>
            <a:t>Since</a:t>
          </a:r>
          <a:r>
            <a:rPr lang="it-IT" sz="2500" kern="1200" dirty="0">
              <a:latin typeface="Roboto Light (Titoli)"/>
            </a:rPr>
            <a:t> the input points are </a:t>
          </a:r>
          <a:r>
            <a:rPr lang="it-IT" sz="2500" kern="1200" dirty="0" err="1">
              <a:latin typeface="Roboto Light (Titoli)"/>
            </a:rPr>
            <a:t>unstructured</a:t>
          </a:r>
          <a:r>
            <a:rPr lang="it-IT" sz="2500" kern="1200" dirty="0">
              <a:latin typeface="Roboto Light (Titoli)"/>
            </a:rPr>
            <a:t>, the network </a:t>
          </a:r>
          <a:r>
            <a:rPr lang="it-IT" sz="2500" kern="1200" dirty="0" err="1">
              <a:latin typeface="Roboto Light (Titoli)"/>
            </a:rPr>
            <a:t>needs</a:t>
          </a:r>
          <a:r>
            <a:rPr lang="it-IT" sz="2500" kern="1200" dirty="0">
              <a:latin typeface="Roboto Light (Titoli)"/>
            </a:rPr>
            <a:t> to be </a:t>
          </a:r>
          <a:r>
            <a:rPr lang="it-IT" sz="2500" kern="1200" dirty="0" err="1">
              <a:latin typeface="Roboto Light (Titoli)"/>
            </a:rPr>
            <a:t>invariant</a:t>
          </a:r>
          <a:r>
            <a:rPr lang="it-IT" sz="2500" kern="1200" dirty="0">
              <a:latin typeface="Roboto Light (Titoli)"/>
            </a:rPr>
            <a:t> to </a:t>
          </a:r>
          <a:r>
            <a:rPr lang="it-IT" sz="2500" kern="1200" dirty="0" err="1">
              <a:latin typeface="Roboto Light (Titoli)"/>
            </a:rPr>
            <a:t>translations</a:t>
          </a:r>
          <a:r>
            <a:rPr lang="it-IT" sz="2500" kern="1200" dirty="0">
              <a:latin typeface="Roboto Light (Titoli)"/>
            </a:rPr>
            <a:t> and </a:t>
          </a:r>
          <a:r>
            <a:rPr lang="it-IT" sz="2500" kern="1200" dirty="0" err="1">
              <a:latin typeface="Roboto Light (Titoli)"/>
            </a:rPr>
            <a:t>rotations</a:t>
          </a:r>
          <a:r>
            <a:rPr lang="it-IT" sz="2500" kern="1200" dirty="0">
              <a:latin typeface="Roboto Light (Titoli)"/>
            </a:rPr>
            <a:t>.</a:t>
          </a:r>
          <a:endParaRPr lang="en-US" sz="2500" kern="1200" dirty="0">
            <a:latin typeface="Roboto Light (Titoli)"/>
          </a:endParaRPr>
        </a:p>
      </dsp:txBody>
      <dsp:txXfrm>
        <a:off x="0" y="3202793"/>
        <a:ext cx="5181600" cy="16002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2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 err="1"/>
              <a:t>Neural</a:t>
            </a:r>
            <a:r>
              <a:rPr lang="it-IT" sz="4400" dirty="0"/>
              <a:t> Networks and Deep Learning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3D Object </a:t>
            </a:r>
            <a:r>
              <a:rPr lang="it-IT" i="1" dirty="0" err="1">
                <a:latin typeface="Calibri Light"/>
                <a:ea typeface="+mj-ea"/>
                <a:cs typeface="Calibri"/>
              </a:rPr>
              <a:t>Classification</a:t>
            </a:r>
            <a:r>
              <a:rPr lang="it-IT" i="1" dirty="0">
                <a:latin typeface="Calibri Light"/>
                <a:ea typeface="+mj-ea"/>
                <a:cs typeface="Calibri"/>
              </a:rPr>
              <a:t> Using </a:t>
            </a:r>
            <a:r>
              <a:rPr lang="it-IT" i="1" dirty="0" err="1">
                <a:latin typeface="Calibri Light"/>
                <a:ea typeface="+mj-ea"/>
                <a:cs typeface="Calibri"/>
              </a:rPr>
              <a:t>Graph</a:t>
            </a:r>
            <a:r>
              <a:rPr lang="it-IT" i="1" dirty="0">
                <a:latin typeface="Calibri Light"/>
                <a:ea typeface="+mj-ea"/>
                <a:cs typeface="Calibri"/>
              </a:rPr>
              <a:t> </a:t>
            </a:r>
            <a:r>
              <a:rPr lang="it-IT" i="1" dirty="0" err="1">
                <a:latin typeface="Calibri Light"/>
                <a:ea typeface="+mj-ea"/>
                <a:cs typeface="Calibri"/>
              </a:rPr>
              <a:t>Convolutional</a:t>
            </a:r>
            <a:r>
              <a:rPr lang="it-IT" i="1" dirty="0">
                <a:latin typeface="Calibri Light"/>
                <a:ea typeface="+mj-ea"/>
                <a:cs typeface="Calibri"/>
              </a:rPr>
              <a:t> Network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Candon Matteo 2020353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Nicoletti Gianpietro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Rizzetto Nicola 2052417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3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Computer Engineering, University of Padua</a:t>
            </a:r>
            <a:endParaRPr lang="it-IT" sz="1050" i="1" dirty="0">
              <a:solidFill>
                <a:schemeClr val="bg1"/>
              </a:solidFill>
              <a:latin typeface="+mj-lt"/>
              <a:ea typeface="+mj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Segnaposto contenuto 1">
            <a:extLst>
              <a:ext uri="{FF2B5EF4-FFF2-40B4-BE49-F238E27FC236}">
                <a16:creationId xmlns:a16="http://schemas.microsoft.com/office/drawing/2014/main" id="{B4FC1F5D-E884-F4ED-B606-129F042FA30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30588650"/>
              </p:ext>
            </p:extLst>
          </p:nvPr>
        </p:nvGraphicFramePr>
        <p:xfrm>
          <a:off x="838200" y="1371600"/>
          <a:ext cx="5181600" cy="4805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olo 3">
            <a:extLst>
              <a:ext uri="{FF2B5EF4-FFF2-40B4-BE49-F238E27FC236}">
                <a16:creationId xmlns:a16="http://schemas.microsoft.com/office/drawing/2014/main" id="{07F7CD03-4D7C-F32A-8272-C79B081B7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116" y="111156"/>
            <a:ext cx="6438900" cy="916718"/>
          </a:xfrm>
        </p:spPr>
        <p:txBody>
          <a:bodyPr/>
          <a:lstStyle/>
          <a:p>
            <a:pPr algn="ctr"/>
            <a:r>
              <a:rPr lang="it-IT" dirty="0" err="1"/>
              <a:t>PointNet</a:t>
            </a:r>
            <a:r>
              <a:rPr lang="it-IT" dirty="0"/>
              <a:t> model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3ED216EC-F7D6-3448-3FC9-FBBC5B9315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736" y="2710529"/>
            <a:ext cx="4986528" cy="2127504"/>
          </a:xfrm>
        </p:spPr>
      </p:pic>
    </p:spTree>
    <p:extLst>
      <p:ext uri="{BB962C8B-B14F-4D97-AF65-F5344CB8AC3E}">
        <p14:creationId xmlns:p14="http://schemas.microsoft.com/office/powerpoint/2010/main" val="4293870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8EFAE7BE-2B31-8390-7AE2-52587FB84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371600"/>
            <a:ext cx="3347301" cy="4805363"/>
          </a:xfrm>
        </p:spPr>
        <p:txBody>
          <a:bodyPr/>
          <a:lstStyle/>
          <a:p>
            <a:r>
              <a:rPr lang="it-IT" b="1" dirty="0">
                <a:latin typeface="+mj-lt"/>
              </a:rPr>
              <a:t>T-Net: </a:t>
            </a:r>
            <a:r>
              <a:rPr lang="it-IT" dirty="0" err="1">
                <a:latin typeface="+mj-lt"/>
              </a:rPr>
              <a:t>transforms</a:t>
            </a:r>
            <a:r>
              <a:rPr lang="it-IT" dirty="0">
                <a:latin typeface="+mj-lt"/>
              </a:rPr>
              <a:t> the input first in a  </a:t>
            </a:r>
            <a:r>
              <a:rPr lang="it-IT" dirty="0" err="1">
                <a:latin typeface="+mj-lt"/>
              </a:rPr>
              <a:t>canonical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representation</a:t>
            </a:r>
            <a:r>
              <a:rPr lang="it-IT" dirty="0">
                <a:latin typeface="+mj-lt"/>
              </a:rPr>
              <a:t> and </a:t>
            </a:r>
            <a:r>
              <a:rPr lang="it-IT" dirty="0" err="1">
                <a:latin typeface="+mj-lt"/>
              </a:rPr>
              <a:t>then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applies</a:t>
            </a:r>
            <a:r>
              <a:rPr lang="it-IT" dirty="0">
                <a:latin typeface="+mj-lt"/>
              </a:rPr>
              <a:t> an affine </a:t>
            </a:r>
            <a:r>
              <a:rPr lang="it-IT" dirty="0" err="1">
                <a:latin typeface="+mj-lt"/>
              </a:rPr>
              <a:t>transformation</a:t>
            </a:r>
            <a:r>
              <a:rPr lang="it-IT" dirty="0">
                <a:latin typeface="+mj-lt"/>
              </a:rPr>
              <a:t> for </a:t>
            </a:r>
            <a:r>
              <a:rPr lang="it-IT" dirty="0" err="1">
                <a:latin typeface="+mj-lt"/>
              </a:rPr>
              <a:t>alignment</a:t>
            </a:r>
            <a:endParaRPr lang="it-IT" dirty="0">
              <a:latin typeface="+mj-lt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F523A4-2390-188C-115C-16296B4FB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3100" y="1371599"/>
            <a:ext cx="3652101" cy="4805363"/>
          </a:xfrm>
        </p:spPr>
        <p:txBody>
          <a:bodyPr/>
          <a:lstStyle/>
          <a:p>
            <a:r>
              <a:rPr lang="it-IT" b="1" dirty="0">
                <a:latin typeface="+mj-lt"/>
              </a:rPr>
              <a:t>Information </a:t>
            </a:r>
            <a:r>
              <a:rPr lang="it-IT" b="1" dirty="0" err="1">
                <a:latin typeface="+mj-lt"/>
              </a:rPr>
              <a:t>aggregation</a:t>
            </a:r>
            <a:r>
              <a:rPr lang="it-IT" b="1" dirty="0">
                <a:latin typeface="+mj-lt"/>
              </a:rPr>
              <a:t> </a:t>
            </a:r>
            <a:r>
              <a:rPr lang="it-IT" b="1" dirty="0" err="1">
                <a:latin typeface="+mj-lt"/>
              </a:rPr>
              <a:t>block</a:t>
            </a:r>
            <a:r>
              <a:rPr lang="it-IT" b="1" dirty="0">
                <a:latin typeface="+mj-lt"/>
              </a:rPr>
              <a:t>: </a:t>
            </a:r>
            <a:r>
              <a:rPr lang="it-IT" dirty="0" err="1">
                <a:latin typeface="+mj-lt"/>
              </a:rPr>
              <a:t>taken</a:t>
            </a:r>
            <a:r>
              <a:rPr lang="it-IT" dirty="0">
                <a:latin typeface="+mj-lt"/>
              </a:rPr>
              <a:t> the input, </a:t>
            </a:r>
            <a:r>
              <a:rPr lang="it-IT" dirty="0" err="1">
                <a:latin typeface="+mj-lt"/>
              </a:rPr>
              <a:t>its</a:t>
            </a:r>
            <a:r>
              <a:rPr lang="it-IT" dirty="0">
                <a:latin typeface="+mj-lt"/>
              </a:rPr>
              <a:t> global features are </a:t>
            </a:r>
            <a:r>
              <a:rPr lang="it-IT" dirty="0" err="1">
                <a:latin typeface="+mj-lt"/>
              </a:rPr>
              <a:t>concatenated</a:t>
            </a:r>
            <a:r>
              <a:rPr lang="it-IT" dirty="0">
                <a:latin typeface="+mj-lt"/>
              </a:rPr>
              <a:t> with the features of </a:t>
            </a:r>
            <a:r>
              <a:rPr lang="it-IT" dirty="0" err="1">
                <a:latin typeface="+mj-lt"/>
              </a:rPr>
              <a:t>each</a:t>
            </a:r>
            <a:r>
              <a:rPr lang="it-IT" dirty="0">
                <a:latin typeface="+mj-lt"/>
              </a:rPr>
              <a:t> point, </a:t>
            </a:r>
            <a:r>
              <a:rPr lang="it-IT" dirty="0" err="1">
                <a:latin typeface="+mj-lt"/>
              </a:rPr>
              <a:t>obtaining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both</a:t>
            </a:r>
            <a:r>
              <a:rPr lang="it-IT" dirty="0">
                <a:latin typeface="+mj-lt"/>
              </a:rPr>
              <a:t> global and </a:t>
            </a:r>
            <a:r>
              <a:rPr lang="it-IT" dirty="0" err="1">
                <a:latin typeface="+mj-lt"/>
              </a:rPr>
              <a:t>local</a:t>
            </a:r>
            <a:r>
              <a:rPr lang="it-IT" dirty="0">
                <a:latin typeface="+mj-lt"/>
              </a:rPr>
              <a:t> information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04DB8D11-D227-D9B5-A6DE-2E2A8B35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Blocks</a:t>
            </a:r>
            <a:endParaRPr lang="it-IT" dirty="0"/>
          </a:p>
        </p:txBody>
      </p:sp>
      <p:sp>
        <p:nvSpPr>
          <p:cNvPr id="5" name="Segnaposto contenuto 1">
            <a:extLst>
              <a:ext uri="{FF2B5EF4-FFF2-40B4-BE49-F238E27FC236}">
                <a16:creationId xmlns:a16="http://schemas.microsoft.com/office/drawing/2014/main" id="{46F42EEE-8D3E-58B9-5187-C57465156A4D}"/>
              </a:ext>
            </a:extLst>
          </p:cNvPr>
          <p:cNvSpPr txBox="1">
            <a:spLocks/>
          </p:cNvSpPr>
          <p:nvPr/>
        </p:nvSpPr>
        <p:spPr>
          <a:xfrm>
            <a:off x="4340650" y="1371599"/>
            <a:ext cx="3347301" cy="4805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 err="1">
                <a:latin typeface="+mj-lt"/>
              </a:rPr>
              <a:t>Symmetry</a:t>
            </a:r>
            <a:r>
              <a:rPr lang="it-IT" b="1" dirty="0">
                <a:latin typeface="+mj-lt"/>
              </a:rPr>
              <a:t> </a:t>
            </a:r>
            <a:r>
              <a:rPr lang="it-IT" b="1" dirty="0" err="1">
                <a:latin typeface="+mj-lt"/>
              </a:rPr>
              <a:t>block</a:t>
            </a:r>
            <a:r>
              <a:rPr lang="it-IT" b="1" dirty="0">
                <a:latin typeface="+mj-lt"/>
              </a:rPr>
              <a:t>: </a:t>
            </a:r>
            <a:r>
              <a:rPr lang="it-IT" dirty="0">
                <a:latin typeface="+mj-lt"/>
              </a:rPr>
              <a:t>the input </a:t>
            </a:r>
            <a:r>
              <a:rPr lang="it-IT" dirty="0" err="1">
                <a:latin typeface="+mj-lt"/>
              </a:rPr>
              <a:t>gets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compressed</a:t>
            </a:r>
            <a:r>
              <a:rPr lang="it-IT" dirty="0">
                <a:latin typeface="+mj-lt"/>
              </a:rPr>
              <a:t> by a MLP and </a:t>
            </a:r>
            <a:r>
              <a:rPr lang="it-IT" dirty="0" err="1">
                <a:latin typeface="+mj-lt"/>
              </a:rPr>
              <a:t>then</a:t>
            </a:r>
            <a:r>
              <a:rPr lang="it-IT" dirty="0">
                <a:latin typeface="+mj-lt"/>
              </a:rPr>
              <a:t> a max pooling layer </a:t>
            </a:r>
            <a:r>
              <a:rPr lang="it-IT" dirty="0" err="1">
                <a:latin typeface="+mj-lt"/>
              </a:rPr>
              <a:t>is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applied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69537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92BA2535-44F2-44CF-D76E-7FBB63C90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PointNet</a:t>
            </a:r>
            <a:r>
              <a:rPr lang="it-IT" dirty="0"/>
              <a:t> </a:t>
            </a:r>
            <a:r>
              <a:rPr lang="it-IT" dirty="0" err="1"/>
              <a:t>Structure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069397F-360C-8FFA-FF6B-2A0DDD3F7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4" y="1862836"/>
            <a:ext cx="11415082" cy="417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541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293DF8-FBC3-22DF-045B-6DB1D4C3A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71600"/>
            <a:ext cx="5414853" cy="5130800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Roboto Light (Titoli)"/>
              </a:rPr>
              <a:t>The data </a:t>
            </a:r>
            <a:r>
              <a:rPr lang="it-IT" dirty="0" err="1">
                <a:latin typeface="Roboto Light (Titoli)"/>
              </a:rPr>
              <a:t>augmentation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performed</a:t>
            </a:r>
            <a:r>
              <a:rPr lang="it-IT" dirty="0">
                <a:latin typeface="Roboto Light (Titoli)"/>
              </a:rPr>
              <a:t> on the dataset </a:t>
            </a:r>
            <a:r>
              <a:rPr lang="it-IT" dirty="0" err="1">
                <a:latin typeface="Roboto Light (Titoli)"/>
              </a:rPr>
              <a:t>is</a:t>
            </a:r>
            <a:r>
              <a:rPr lang="it-IT" dirty="0">
                <a:latin typeface="Roboto Light (Titoli)"/>
              </a:rPr>
              <a:t> the </a:t>
            </a:r>
            <a:r>
              <a:rPr lang="it-IT" dirty="0" err="1">
                <a:latin typeface="Roboto Light (Titoli)"/>
              </a:rPr>
              <a:t>same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as</a:t>
            </a:r>
            <a:r>
              <a:rPr lang="it-IT" dirty="0">
                <a:latin typeface="Roboto Light (Titoli)"/>
              </a:rPr>
              <a:t> for the GCN Model, for a </a:t>
            </a:r>
            <a:r>
              <a:rPr lang="it-IT" dirty="0" err="1">
                <a:latin typeface="Roboto Light (Titoli)"/>
              </a:rPr>
              <a:t>true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comparison</a:t>
            </a:r>
            <a:r>
              <a:rPr lang="it-IT" dirty="0">
                <a:latin typeface="Roboto Light (Titoli)"/>
              </a:rPr>
              <a:t>.</a:t>
            </a:r>
          </a:p>
          <a:p>
            <a:pPr algn="just"/>
            <a:r>
              <a:rPr lang="it-IT" dirty="0">
                <a:latin typeface="Roboto Light (Titoli)"/>
              </a:rPr>
              <a:t>For </a:t>
            </a:r>
            <a:r>
              <a:rPr lang="it-IT" dirty="0" err="1">
                <a:latin typeface="Roboto Light (Titoli)"/>
              </a:rPr>
              <a:t>this</a:t>
            </a:r>
            <a:r>
              <a:rPr lang="it-IT" dirty="0">
                <a:latin typeface="Roboto Light (Titoli)"/>
              </a:rPr>
              <a:t> model </a:t>
            </a:r>
            <a:r>
              <a:rPr lang="it-IT" dirty="0" err="1">
                <a:latin typeface="Roboto Light (Titoli)"/>
              </a:rPr>
              <a:t>we</a:t>
            </a:r>
            <a:r>
              <a:rPr lang="it-IT" dirty="0">
                <a:latin typeface="Roboto Light (Titoli)"/>
              </a:rPr>
              <a:t> used </a:t>
            </a:r>
            <a:r>
              <a:rPr lang="it-IT" dirty="0" err="1">
                <a:latin typeface="Roboto Light (Titoli)"/>
              </a:rPr>
              <a:t>RMSProp</a:t>
            </a:r>
            <a:r>
              <a:rPr lang="it-IT" dirty="0">
                <a:latin typeface="Roboto Light (Titoli)"/>
              </a:rPr>
              <a:t> and Learning Rate </a:t>
            </a:r>
            <a:r>
              <a:rPr lang="it-IT" dirty="0" err="1">
                <a:latin typeface="Roboto Light (Titoli)"/>
              </a:rPr>
              <a:t>Decay</a:t>
            </a:r>
            <a:r>
              <a:rPr lang="it-IT" dirty="0">
                <a:latin typeface="Roboto Light (Titoli)"/>
              </a:rPr>
              <a:t>, that </a:t>
            </a:r>
            <a:r>
              <a:rPr lang="it-IT" dirty="0" err="1">
                <a:latin typeface="Roboto Light (Titoli)"/>
              </a:rPr>
              <a:t>is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reduced</a:t>
            </a:r>
            <a:r>
              <a:rPr lang="it-IT" dirty="0">
                <a:latin typeface="Roboto Light (Titoli)"/>
              </a:rPr>
              <a:t> of a </a:t>
            </a:r>
            <a:r>
              <a:rPr lang="it-IT" dirty="0" err="1">
                <a:latin typeface="Roboto Light (Titoli)"/>
              </a:rPr>
              <a:t>factor</a:t>
            </a:r>
            <a:r>
              <a:rPr lang="it-IT" dirty="0">
                <a:latin typeface="Roboto Light (Titoli)"/>
              </a:rPr>
              <a:t> 10 </a:t>
            </a:r>
            <a:r>
              <a:rPr lang="it-IT" dirty="0" err="1">
                <a:latin typeface="Roboto Light (Titoli)"/>
              </a:rPr>
              <a:t>every</a:t>
            </a:r>
            <a:r>
              <a:rPr lang="it-IT" dirty="0">
                <a:latin typeface="Roboto Light (Titoli)"/>
              </a:rPr>
              <a:t> 10 </a:t>
            </a:r>
            <a:r>
              <a:rPr lang="it-IT" dirty="0" err="1">
                <a:latin typeface="Roboto Light (Titoli)"/>
              </a:rPr>
              <a:t>epochs</a:t>
            </a:r>
            <a:endParaRPr lang="it-IT" dirty="0">
              <a:latin typeface="Roboto Light (Titoli)"/>
            </a:endParaRP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07F7CD03-4D7C-F32A-8272-C79B081B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PointNet</a:t>
            </a:r>
            <a:r>
              <a:rPr lang="it-IT" dirty="0"/>
              <a:t> and training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2E23DCA-894B-707C-89B0-02DEAC6D9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4536518" cy="5130800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Roboto Light (Titoli)"/>
              </a:rPr>
              <a:t>The training </a:t>
            </a:r>
            <a:r>
              <a:rPr lang="it-IT" dirty="0" err="1">
                <a:latin typeface="Roboto Light (Titoli)"/>
              </a:rPr>
              <a:t>done</a:t>
            </a:r>
            <a:r>
              <a:rPr lang="it-IT" dirty="0">
                <a:latin typeface="Roboto Light (Titoli)"/>
              </a:rPr>
              <a:t> on the </a:t>
            </a:r>
            <a:r>
              <a:rPr lang="it-IT" dirty="0" err="1">
                <a:latin typeface="Roboto Light (Titoli)"/>
              </a:rPr>
              <a:t>PointNet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was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different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than</a:t>
            </a:r>
            <a:r>
              <a:rPr lang="it-IT" dirty="0">
                <a:latin typeface="Roboto Light (Titoli)"/>
              </a:rPr>
              <a:t> the one </a:t>
            </a:r>
            <a:r>
              <a:rPr lang="it-IT" dirty="0" err="1">
                <a:latin typeface="Roboto Light (Titoli)"/>
              </a:rPr>
              <a:t>presented</a:t>
            </a:r>
            <a:r>
              <a:rPr lang="it-IT" dirty="0">
                <a:latin typeface="Roboto Light (Titoli)"/>
              </a:rPr>
              <a:t> in the paper, </a:t>
            </a:r>
            <a:r>
              <a:rPr lang="it-IT" dirty="0" err="1">
                <a:latin typeface="Roboto Light (Titoli)"/>
              </a:rPr>
              <a:t>since</a:t>
            </a:r>
            <a:r>
              <a:rPr lang="it-IT" dirty="0">
                <a:latin typeface="Roboto Light (Titoli)"/>
              </a:rPr>
              <a:t> for a </a:t>
            </a:r>
            <a:r>
              <a:rPr lang="it-IT" dirty="0" err="1">
                <a:latin typeface="Roboto Light (Titoli)"/>
              </a:rPr>
              <a:t>true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comparison</a:t>
            </a:r>
            <a:r>
              <a:rPr lang="it-IT" dirty="0">
                <a:latin typeface="Roboto Light (Titoli)"/>
              </a:rPr>
              <a:t> the dataset </a:t>
            </a:r>
            <a:r>
              <a:rPr lang="it-IT" dirty="0" err="1">
                <a:latin typeface="Roboto Light (Titoli)"/>
              </a:rPr>
              <a:t>fed</a:t>
            </a:r>
            <a:r>
              <a:rPr lang="it-IT" dirty="0">
                <a:latin typeface="Roboto Light (Titoli)"/>
              </a:rPr>
              <a:t> to the network </a:t>
            </a:r>
            <a:r>
              <a:rPr lang="it-IT" dirty="0" err="1">
                <a:latin typeface="Roboto Light (Titoli)"/>
              </a:rPr>
              <a:t>was</a:t>
            </a:r>
            <a:r>
              <a:rPr lang="it-IT" dirty="0">
                <a:latin typeface="Roboto Light (Titoli)"/>
              </a:rPr>
              <a:t> the one </a:t>
            </a:r>
            <a:r>
              <a:rPr lang="it-IT" dirty="0" err="1">
                <a:latin typeface="Roboto Light (Titoli)"/>
              </a:rPr>
              <a:t>implemented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during</a:t>
            </a:r>
            <a:r>
              <a:rPr lang="it-IT" dirty="0">
                <a:latin typeface="Roboto Light (Titoli)"/>
              </a:rPr>
              <a:t> the project, with some </a:t>
            </a:r>
            <a:r>
              <a:rPr lang="it-IT" dirty="0" err="1">
                <a:latin typeface="Roboto Light (Titoli)"/>
              </a:rPr>
              <a:t>slight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modifications</a:t>
            </a:r>
            <a:r>
              <a:rPr lang="it-IT" dirty="0">
                <a:latin typeface="Roboto Light (Titoli)"/>
              </a:rPr>
              <a:t> to the </a:t>
            </a:r>
            <a:r>
              <a:rPr lang="it-IT" dirty="0" err="1">
                <a:latin typeface="Roboto Light (Titoli)"/>
              </a:rPr>
              <a:t>original</a:t>
            </a:r>
            <a:r>
              <a:rPr lang="it-IT" dirty="0">
                <a:latin typeface="Roboto Light (Titoli)"/>
              </a:rPr>
              <a:t> one (data </a:t>
            </a:r>
            <a:r>
              <a:rPr lang="it-IT" dirty="0" err="1">
                <a:latin typeface="Roboto Light (Titoli)"/>
              </a:rPr>
              <a:t>augmentation</a:t>
            </a:r>
            <a:r>
              <a:rPr lang="it-IT" dirty="0">
                <a:latin typeface="Roboto Light (Titoli)"/>
              </a:rPr>
              <a:t>, points per cloud). </a:t>
            </a:r>
            <a:r>
              <a:rPr lang="it-IT" dirty="0" err="1">
                <a:latin typeface="Roboto Light (Titoli)"/>
              </a:rPr>
              <a:t>Also</a:t>
            </a:r>
            <a:r>
              <a:rPr lang="it-IT" dirty="0">
                <a:latin typeface="Roboto Light (Titoli)"/>
              </a:rPr>
              <a:t> the training </a:t>
            </a:r>
            <a:r>
              <a:rPr lang="it-IT" dirty="0" err="1">
                <a:latin typeface="Roboto Light (Titoli)"/>
              </a:rPr>
              <a:t>process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was</a:t>
            </a:r>
            <a:r>
              <a:rPr lang="it-IT" dirty="0">
                <a:latin typeface="Roboto Light (Titoli)"/>
              </a:rPr>
              <a:t> </a:t>
            </a:r>
            <a:r>
              <a:rPr lang="it-IT" dirty="0" err="1">
                <a:latin typeface="Roboto Light (Titoli)"/>
              </a:rPr>
              <a:t>modified</a:t>
            </a:r>
            <a:r>
              <a:rPr lang="it-IT" dirty="0">
                <a:latin typeface="Roboto Light (Titoli)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7711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6D6AF55-8E6C-2636-FFC7-D6F6DABC4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885775" cy="4542790"/>
          </a:xfrm>
        </p:spPr>
        <p:txBody>
          <a:bodyPr>
            <a:normAutofit/>
          </a:bodyPr>
          <a:lstStyle/>
          <a:p>
            <a:pPr algn="just"/>
            <a:r>
              <a:rPr lang="it-IT" sz="2600" dirty="0">
                <a:latin typeface="Roboto Light (Titoli)"/>
              </a:rPr>
              <a:t>The </a:t>
            </a:r>
            <a:r>
              <a:rPr lang="it-IT" sz="2600" dirty="0" err="1">
                <a:latin typeface="Roboto Light (Titoli)"/>
              </a:rPr>
              <a:t>resulting</a:t>
            </a:r>
            <a:r>
              <a:rPr lang="it-IT" sz="2600" dirty="0">
                <a:latin typeface="Roboto Light (Titoli)"/>
              </a:rPr>
              <a:t> graph </a:t>
            </a:r>
            <a:r>
              <a:rPr lang="it-IT" sz="2600" dirty="0" err="1">
                <a:latin typeface="Roboto Light (Titoli)"/>
              </a:rPr>
              <a:t>is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not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very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meaningful</a:t>
            </a:r>
            <a:r>
              <a:rPr lang="it-IT" sz="2600" dirty="0">
                <a:latin typeface="Roboto Light (Titoli)"/>
              </a:rPr>
              <a:t>, </a:t>
            </a:r>
            <a:r>
              <a:rPr lang="it-IT" sz="2600" dirty="0" err="1">
                <a:latin typeface="Roboto Light (Titoli)"/>
              </a:rPr>
              <a:t>given</a:t>
            </a:r>
            <a:r>
              <a:rPr lang="it-IT" sz="2600" dirty="0">
                <a:latin typeface="Roboto Light (Titoli)"/>
              </a:rPr>
              <a:t> the </a:t>
            </a:r>
            <a:r>
              <a:rPr lang="it-IT" sz="2600" dirty="0" err="1">
                <a:latin typeface="Roboto Light (Titoli)"/>
              </a:rPr>
              <a:t>unusual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value</a:t>
            </a:r>
            <a:r>
              <a:rPr lang="it-IT" sz="2600" dirty="0">
                <a:latin typeface="Roboto Light (Titoli)"/>
              </a:rPr>
              <a:t> for the </a:t>
            </a:r>
            <a:r>
              <a:rPr lang="it-IT" sz="2600" dirty="0" err="1">
                <a:latin typeface="Roboto Light (Titoli)"/>
              </a:rPr>
              <a:t>validation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loss</a:t>
            </a:r>
            <a:r>
              <a:rPr lang="it-IT" sz="2600" dirty="0">
                <a:latin typeface="Roboto Light (Titoli)"/>
              </a:rPr>
              <a:t> (</a:t>
            </a:r>
            <a:r>
              <a:rPr lang="it-IT" sz="2600" dirty="0" err="1">
                <a:latin typeface="Roboto Light (Titoli)"/>
              </a:rPr>
              <a:t>reported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also</a:t>
            </a:r>
            <a:r>
              <a:rPr lang="it-IT" sz="2600" dirty="0">
                <a:latin typeface="Roboto Light (Titoli)"/>
              </a:rPr>
              <a:t> in </a:t>
            </a:r>
            <a:r>
              <a:rPr lang="it-IT" sz="2600" dirty="0" err="1">
                <a:latin typeface="Roboto Light (Titoli)"/>
              </a:rPr>
              <a:t>other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applications</a:t>
            </a:r>
            <a:r>
              <a:rPr lang="it-IT" sz="2600" dirty="0">
                <a:latin typeface="Roboto Light (Titoli)"/>
              </a:rPr>
              <a:t> of the </a:t>
            </a:r>
            <a:r>
              <a:rPr lang="it-IT" sz="2600" dirty="0" err="1">
                <a:latin typeface="Roboto Light (Titoli)"/>
              </a:rPr>
              <a:t>PointNet</a:t>
            </a:r>
            <a:r>
              <a:rPr lang="it-IT" sz="2600" b="1" baseline="30000" dirty="0">
                <a:latin typeface="Roboto Light (Titoli)"/>
              </a:rPr>
              <a:t>(*)</a:t>
            </a:r>
            <a:r>
              <a:rPr lang="it-IT" sz="2600" dirty="0">
                <a:latin typeface="Roboto Light (Titoli)"/>
              </a:rPr>
              <a:t>), and </a:t>
            </a:r>
            <a:r>
              <a:rPr lang="it-IT" sz="2600" dirty="0" err="1">
                <a:latin typeface="Roboto Light (Titoli)"/>
              </a:rPr>
              <a:t>we</a:t>
            </a:r>
            <a:r>
              <a:rPr lang="it-IT" sz="2600" dirty="0">
                <a:latin typeface="Roboto Light (Titoli)"/>
              </a:rPr>
              <a:t> can </a:t>
            </a:r>
            <a:r>
              <a:rPr lang="it-IT" sz="2600" dirty="0" err="1">
                <a:latin typeface="Roboto Light (Titoli)"/>
              </a:rPr>
              <a:t>observe</a:t>
            </a:r>
            <a:r>
              <a:rPr lang="it-IT" sz="2600" dirty="0">
                <a:latin typeface="Roboto Light (Titoli)"/>
              </a:rPr>
              <a:t> </a:t>
            </a:r>
            <a:r>
              <a:rPr lang="it-IT" sz="2600" dirty="0" err="1">
                <a:latin typeface="Roboto Light (Titoli)"/>
              </a:rPr>
              <a:t>how</a:t>
            </a:r>
            <a:r>
              <a:rPr lang="it-IT" sz="2600" dirty="0">
                <a:latin typeface="Roboto Light (Titoli)"/>
              </a:rPr>
              <a:t> the model </a:t>
            </a:r>
            <a:r>
              <a:rPr lang="it-IT" sz="2600" dirty="0" err="1">
                <a:latin typeface="Roboto Light (Titoli)"/>
              </a:rPr>
              <a:t>overfits</a:t>
            </a:r>
            <a:r>
              <a:rPr lang="it-IT" sz="2600" dirty="0">
                <a:latin typeface="Roboto Light (Titoli)"/>
              </a:rPr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EBD4305-4947-EACD-CD89-CDCD35357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Trained</a:t>
            </a:r>
            <a:r>
              <a:rPr lang="it-IT" dirty="0"/>
              <a:t> </a:t>
            </a:r>
            <a:r>
              <a:rPr lang="it-IT" dirty="0" err="1"/>
              <a:t>PointNet</a:t>
            </a:r>
            <a:r>
              <a:rPr lang="it-IT" dirty="0"/>
              <a:t> model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ACAFBED-2209-6348-EF91-EA4F7E255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880" y="1690620"/>
            <a:ext cx="3511631" cy="356953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7046ACB-FEB7-0637-9486-660645012D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52" y="4587989"/>
            <a:ext cx="4554665" cy="128099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DC1EE20-1492-A29A-E1A8-9F314AC536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" t="7423" r="8754" b="8403"/>
          <a:stretch/>
        </p:blipFill>
        <p:spPr>
          <a:xfrm>
            <a:off x="4810918" y="1690620"/>
            <a:ext cx="3551484" cy="348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65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54C032B-4175-1AF1-1022-8EA5F7EE9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746" y="0"/>
            <a:ext cx="4937760" cy="6858000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19764B34-32E2-AF5C-A984-6E5C841659ED}"/>
              </a:ext>
            </a:extLst>
          </p:cNvPr>
          <p:cNvSpPr/>
          <p:nvPr/>
        </p:nvSpPr>
        <p:spPr>
          <a:xfrm>
            <a:off x="2749233" y="1216058"/>
            <a:ext cx="1886775" cy="54769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CC07EDA-140F-385D-2C30-B25F6A3A9F3F}"/>
              </a:ext>
            </a:extLst>
          </p:cNvPr>
          <p:cNvSpPr txBox="1"/>
          <p:nvPr/>
        </p:nvSpPr>
        <p:spPr>
          <a:xfrm>
            <a:off x="7150608" y="6044184"/>
            <a:ext cx="4177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baseline="30000" dirty="0">
                <a:latin typeface="Roboto Light (Titoli)"/>
              </a:rPr>
              <a:t>(*) </a:t>
            </a:r>
            <a:r>
              <a:rPr lang="en-GB" b="1" dirty="0"/>
              <a:t>Taken from:</a:t>
            </a:r>
          </a:p>
          <a:p>
            <a:r>
              <a:rPr lang="en-GB" i="1" u="sng" dirty="0"/>
              <a:t>https://keras.io/examples/vision/pointnet/</a:t>
            </a:r>
          </a:p>
        </p:txBody>
      </p:sp>
    </p:spTree>
    <p:extLst>
      <p:ext uri="{BB962C8B-B14F-4D97-AF65-F5344CB8AC3E}">
        <p14:creationId xmlns:p14="http://schemas.microsoft.com/office/powerpoint/2010/main" val="1600265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 descr="Immagine che contiene tavolo&#10;&#10;Descrizione generata automaticamente">
            <a:extLst>
              <a:ext uri="{FF2B5EF4-FFF2-40B4-BE49-F238E27FC236}">
                <a16:creationId xmlns:a16="http://schemas.microsoft.com/office/drawing/2014/main" id="{488C95DB-B7C4-64E5-45AA-39B3AA217D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02" y="5107974"/>
            <a:ext cx="4572396" cy="1257409"/>
          </a:xfr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8BF18953-2656-1884-008D-A5AB7D62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14" name="Segnaposto contenuto 1">
            <a:extLst>
              <a:ext uri="{FF2B5EF4-FFF2-40B4-BE49-F238E27FC236}">
                <a16:creationId xmlns:a16="http://schemas.microsoft.com/office/drawing/2014/main" id="{7F8A2A95-52F8-2EAB-AB6B-76858706F23B}"/>
              </a:ext>
            </a:extLst>
          </p:cNvPr>
          <p:cNvSpPr txBox="1">
            <a:spLocks/>
          </p:cNvSpPr>
          <p:nvPr/>
        </p:nvSpPr>
        <p:spPr>
          <a:xfrm>
            <a:off x="855881" y="1621049"/>
            <a:ext cx="4841438" cy="4805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 err="1">
                <a:latin typeface="+mj-lt"/>
              </a:rPr>
              <a:t>As</a:t>
            </a:r>
            <a:r>
              <a:rPr lang="it-IT" sz="2000" dirty="0">
                <a:latin typeface="+mj-lt"/>
              </a:rPr>
              <a:t> a final </a:t>
            </a:r>
            <a:r>
              <a:rPr lang="it-IT" sz="2000" dirty="0" err="1">
                <a:latin typeface="+mj-lt"/>
              </a:rPr>
              <a:t>analysis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we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ran</a:t>
            </a:r>
            <a:r>
              <a:rPr lang="it-IT" sz="2000" dirty="0">
                <a:latin typeface="+mj-lt"/>
              </a:rPr>
              <a:t> the best models (best training and best validation </a:t>
            </a:r>
            <a:r>
              <a:rPr lang="it-IT" sz="2000" dirty="0" err="1">
                <a:latin typeface="+mj-lt"/>
              </a:rPr>
              <a:t>losses</a:t>
            </a:r>
            <a:r>
              <a:rPr lang="it-IT" sz="2000" dirty="0">
                <a:latin typeface="+mj-lt"/>
              </a:rPr>
              <a:t>) on the </a:t>
            </a:r>
            <a:r>
              <a:rPr lang="it-IT" sz="2000" dirty="0" err="1">
                <a:latin typeface="+mj-lt"/>
              </a:rPr>
              <a:t>original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train</a:t>
            </a:r>
            <a:r>
              <a:rPr lang="it-IT" sz="2000" dirty="0">
                <a:latin typeface="+mj-lt"/>
              </a:rPr>
              <a:t> and test sets, so with no </a:t>
            </a:r>
            <a:r>
              <a:rPr lang="it-IT" sz="2000" dirty="0" err="1">
                <a:latin typeface="+mj-lt"/>
              </a:rPr>
              <a:t>noisy</a:t>
            </a:r>
            <a:r>
              <a:rPr lang="it-IT" sz="2000" dirty="0">
                <a:latin typeface="+mj-lt"/>
              </a:rPr>
              <a:t> samples.</a:t>
            </a:r>
          </a:p>
          <a:p>
            <a:r>
              <a:rPr lang="it-IT" sz="2000" dirty="0">
                <a:latin typeface="+mj-lt"/>
              </a:rPr>
              <a:t>For the </a:t>
            </a:r>
            <a:r>
              <a:rPr lang="it-IT" sz="2000" dirty="0" err="1">
                <a:latin typeface="+mj-lt"/>
              </a:rPr>
              <a:t>developed</a:t>
            </a:r>
            <a:r>
              <a:rPr lang="it-IT" sz="2000" dirty="0">
                <a:latin typeface="+mj-lt"/>
              </a:rPr>
              <a:t> model, the best model </a:t>
            </a:r>
            <a:r>
              <a:rPr lang="it-IT" sz="2000" dirty="0" err="1">
                <a:latin typeface="+mj-lt"/>
              </a:rPr>
              <a:t>was</a:t>
            </a:r>
            <a:r>
              <a:rPr lang="it-IT" sz="2000" dirty="0">
                <a:latin typeface="+mj-lt"/>
              </a:rPr>
              <a:t> the Best TL, with a test accuracy of 82.158 %, </a:t>
            </a:r>
            <a:r>
              <a:rPr lang="it-IT" sz="2000" dirty="0" err="1">
                <a:latin typeface="+mj-lt"/>
              </a:rPr>
              <a:t>slightly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better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than</a:t>
            </a:r>
            <a:r>
              <a:rPr lang="it-IT" sz="2000" dirty="0">
                <a:latin typeface="+mj-lt"/>
              </a:rPr>
              <a:t> the 81.938 % of the Best VL.</a:t>
            </a:r>
          </a:p>
        </p:txBody>
      </p:sp>
      <p:sp>
        <p:nvSpPr>
          <p:cNvPr id="16" name="Segnaposto contenuto 1">
            <a:extLst>
              <a:ext uri="{FF2B5EF4-FFF2-40B4-BE49-F238E27FC236}">
                <a16:creationId xmlns:a16="http://schemas.microsoft.com/office/drawing/2014/main" id="{23E61FA0-9E79-9CAF-7D8B-6F3CF779DDEF}"/>
              </a:ext>
            </a:extLst>
          </p:cNvPr>
          <p:cNvSpPr txBox="1">
            <a:spLocks/>
          </p:cNvSpPr>
          <p:nvPr/>
        </p:nvSpPr>
        <p:spPr>
          <a:xfrm>
            <a:off x="6360160" y="1621049"/>
            <a:ext cx="4841438" cy="4805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900" dirty="0" err="1">
                <a:latin typeface="+mj-lt"/>
              </a:rPr>
              <a:t>Before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considering</a:t>
            </a:r>
            <a:r>
              <a:rPr lang="it-IT" sz="1900" dirty="0">
                <a:latin typeface="+mj-lt"/>
              </a:rPr>
              <a:t> the </a:t>
            </a:r>
            <a:r>
              <a:rPr lang="it-IT" sz="1900" dirty="0" err="1">
                <a:latin typeface="+mj-lt"/>
              </a:rPr>
              <a:t>PointNet</a:t>
            </a:r>
            <a:r>
              <a:rPr lang="it-IT" sz="1900" dirty="0">
                <a:latin typeface="+mj-lt"/>
              </a:rPr>
              <a:t> model, </a:t>
            </a:r>
            <a:r>
              <a:rPr lang="it-IT" sz="1900" dirty="0" err="1">
                <a:latin typeface="+mj-lt"/>
              </a:rPr>
              <a:t>it</a:t>
            </a:r>
            <a:r>
              <a:rPr lang="it-IT" sz="1900" dirty="0">
                <a:latin typeface="+mj-lt"/>
              </a:rPr>
              <a:t> must be </a:t>
            </a:r>
            <a:r>
              <a:rPr lang="it-IT" sz="1900" dirty="0" err="1">
                <a:latin typeface="+mj-lt"/>
              </a:rPr>
              <a:t>noted</a:t>
            </a:r>
            <a:r>
              <a:rPr lang="it-IT" sz="1900" dirty="0">
                <a:latin typeface="+mj-lt"/>
              </a:rPr>
              <a:t> that </a:t>
            </a:r>
            <a:r>
              <a:rPr lang="it-IT" sz="1900" dirty="0" err="1">
                <a:latin typeface="+mj-lt"/>
              </a:rPr>
              <a:t>it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performs</a:t>
            </a:r>
            <a:r>
              <a:rPr lang="it-IT" sz="1900" dirty="0">
                <a:latin typeface="+mj-lt"/>
              </a:rPr>
              <a:t> best with 1024 or 4096 points per point cloud, so </a:t>
            </a:r>
            <a:r>
              <a:rPr lang="it-IT" sz="1900" dirty="0" err="1">
                <a:latin typeface="+mj-lt"/>
              </a:rPr>
              <a:t>we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expected</a:t>
            </a:r>
            <a:r>
              <a:rPr lang="it-IT" sz="1900" dirty="0">
                <a:latin typeface="+mj-lt"/>
              </a:rPr>
              <a:t> a </a:t>
            </a:r>
            <a:r>
              <a:rPr lang="it-IT" sz="1900" dirty="0" err="1">
                <a:latin typeface="+mj-lt"/>
              </a:rPr>
              <a:t>lower</a:t>
            </a:r>
            <a:r>
              <a:rPr lang="it-IT" sz="1900" dirty="0">
                <a:latin typeface="+mj-lt"/>
              </a:rPr>
              <a:t> performance.</a:t>
            </a:r>
            <a:r>
              <a:rPr lang="it-IT" sz="1900" b="1" baseline="30000" dirty="0">
                <a:latin typeface="Roboto Light (Titoli)"/>
              </a:rPr>
              <a:t>(**)</a:t>
            </a:r>
            <a:endParaRPr lang="it-IT" sz="1900" dirty="0">
              <a:latin typeface="+mj-lt"/>
            </a:endParaRPr>
          </a:p>
          <a:p>
            <a:r>
              <a:rPr lang="it-IT" sz="1900" dirty="0">
                <a:latin typeface="+mj-lt"/>
              </a:rPr>
              <a:t>In the end, for the </a:t>
            </a:r>
            <a:r>
              <a:rPr lang="it-IT" sz="1900" dirty="0" err="1">
                <a:latin typeface="+mj-lt"/>
              </a:rPr>
              <a:t>PointNet</a:t>
            </a:r>
            <a:r>
              <a:rPr lang="it-IT" sz="1900" dirty="0">
                <a:latin typeface="+mj-lt"/>
              </a:rPr>
              <a:t> model, the best model </a:t>
            </a:r>
            <a:r>
              <a:rPr lang="it-IT" sz="1900" dirty="0" err="1">
                <a:latin typeface="+mj-lt"/>
              </a:rPr>
              <a:t>was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indeed</a:t>
            </a:r>
            <a:r>
              <a:rPr lang="it-IT" sz="1900" dirty="0">
                <a:latin typeface="+mj-lt"/>
              </a:rPr>
              <a:t> the Best TL, with a test accuracy of 74.44 %. The accuracy </a:t>
            </a:r>
            <a:r>
              <a:rPr lang="it-IT" sz="1900" dirty="0" err="1">
                <a:latin typeface="+mj-lt"/>
              </a:rPr>
              <a:t>is</a:t>
            </a:r>
            <a:r>
              <a:rPr lang="it-IT" sz="1900" dirty="0">
                <a:latin typeface="+mj-lt"/>
              </a:rPr>
              <a:t> far </a:t>
            </a:r>
            <a:r>
              <a:rPr lang="it-IT" sz="1900" dirty="0" err="1">
                <a:latin typeface="+mj-lt"/>
              </a:rPr>
              <a:t>lower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than</a:t>
            </a:r>
            <a:r>
              <a:rPr lang="it-IT" sz="1900" dirty="0">
                <a:latin typeface="+mj-lt"/>
              </a:rPr>
              <a:t> the </a:t>
            </a:r>
            <a:r>
              <a:rPr lang="it-IT" sz="1900" dirty="0" err="1">
                <a:latin typeface="+mj-lt"/>
              </a:rPr>
              <a:t>results</a:t>
            </a:r>
            <a:r>
              <a:rPr lang="it-IT" sz="1900" dirty="0">
                <a:latin typeface="+mj-lt"/>
              </a:rPr>
              <a:t> from the paper, </a:t>
            </a:r>
            <a:r>
              <a:rPr lang="it-IT" sz="1900" dirty="0" err="1">
                <a:latin typeface="+mj-lt"/>
              </a:rPr>
              <a:t>but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since</a:t>
            </a:r>
            <a:r>
              <a:rPr lang="it-IT" sz="1900" dirty="0">
                <a:latin typeface="+mj-lt"/>
              </a:rPr>
              <a:t> the dataset </a:t>
            </a:r>
            <a:r>
              <a:rPr lang="it-IT" sz="1900" dirty="0" err="1">
                <a:latin typeface="+mj-lt"/>
              </a:rPr>
              <a:t>is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very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different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this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was</a:t>
            </a:r>
            <a:r>
              <a:rPr lang="it-IT" sz="1900" dirty="0">
                <a:latin typeface="+mj-lt"/>
              </a:rPr>
              <a:t> </a:t>
            </a:r>
            <a:r>
              <a:rPr lang="it-IT" sz="1900" dirty="0" err="1">
                <a:latin typeface="+mj-lt"/>
              </a:rPr>
              <a:t>expected</a:t>
            </a:r>
            <a:r>
              <a:rPr lang="it-IT" sz="1900" dirty="0">
                <a:latin typeface="+mj-lt"/>
              </a:rPr>
              <a:t>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3636239-24DA-3966-17D1-8080BEED85BA}"/>
              </a:ext>
            </a:extLst>
          </p:cNvPr>
          <p:cNvSpPr txBox="1"/>
          <p:nvPr/>
        </p:nvSpPr>
        <p:spPr>
          <a:xfrm>
            <a:off x="1480898" y="4738642"/>
            <a:ext cx="3367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Convolutional</a:t>
            </a:r>
            <a:r>
              <a:rPr lang="it-IT" dirty="0"/>
              <a:t> Network</a:t>
            </a:r>
            <a:endParaRPr lang="it-IT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987FCE8-C5B8-16DA-8EB2-566C0A3E51C6}"/>
              </a:ext>
            </a:extLst>
          </p:cNvPr>
          <p:cNvSpPr txBox="1"/>
          <p:nvPr/>
        </p:nvSpPr>
        <p:spPr>
          <a:xfrm>
            <a:off x="7953452" y="4738642"/>
            <a:ext cx="2000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PointNet</a:t>
            </a:r>
            <a:r>
              <a:rPr lang="it-IT" dirty="0"/>
              <a:t> Model</a:t>
            </a:r>
            <a:endParaRPr lang="it-IT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29B83CC1-8C2A-A884-173E-2AB16CFCC9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160" y="5062163"/>
            <a:ext cx="4841438" cy="1349029"/>
          </a:xfrm>
        </p:spPr>
      </p:pic>
    </p:spTree>
    <p:extLst>
      <p:ext uri="{BB962C8B-B14F-4D97-AF65-F5344CB8AC3E}">
        <p14:creationId xmlns:p14="http://schemas.microsoft.com/office/powerpoint/2010/main" val="4149019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BDC3F90-D194-B436-B9B6-ED8B01320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4" y="1325704"/>
            <a:ext cx="7668695" cy="5249008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73BC16F1-7EF5-A39F-190F-B129700A4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46221"/>
            <a:ext cx="146206784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D642DCB-72D7-7793-8F17-D7ABC5B5CE41}"/>
              </a:ext>
            </a:extLst>
          </p:cNvPr>
          <p:cNvSpPr txBox="1"/>
          <p:nvPr/>
        </p:nvSpPr>
        <p:spPr>
          <a:xfrm>
            <a:off x="7808939" y="4251489"/>
            <a:ext cx="219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 </a:t>
            </a:r>
            <a:endParaRPr lang="en-GB" dirty="0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7A5BEBBA-5C84-1685-923A-D53DD0EF7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3723" y="5089934"/>
            <a:ext cx="3924491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1400" b="1" baseline="30000" dirty="0">
                <a:latin typeface="Roboto Light (Titoli)"/>
              </a:rPr>
              <a:t>(**) </a:t>
            </a:r>
            <a:r>
              <a:rPr kumimoji="0" lang="en-US" altLang="en-US" sz="1400" b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Taken from: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D. G.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Shayan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Hoshyari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,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Zicong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 Fan, “Point cloud classification with</a:t>
            </a:r>
            <a:r>
              <a:rPr lang="en-US" altLang="en-US" sz="1400" i="1" dirty="0">
                <a:latin typeface="+mj-lt"/>
                <a:cs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pointnet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effectLst/>
                <a:latin typeface="+mj-lt"/>
                <a:cs typeface="Arial" panose="020B0604020202020204" pitchFamily="34" charset="0"/>
              </a:rPr>
              <a:t>”</a:t>
            </a:r>
            <a:endParaRPr kumimoji="0" lang="en-US" altLang="en-US" sz="1400" b="0" i="1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D09702CA-F60B-0C12-A7A9-94F0DD209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016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4DD3B9-A713-9048-CCE4-69CE52532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considerations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2360BB9-1209-8B03-F1C7-C02EA964E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840" y="1605280"/>
            <a:ext cx="6995160" cy="4663440"/>
          </a:xfrm>
          <a:prstGeom prst="rect">
            <a:avLst/>
          </a:prstGeom>
        </p:spPr>
      </p:pic>
      <p:sp>
        <p:nvSpPr>
          <p:cNvPr id="3" name="Segnaposto contenuto 5">
            <a:extLst>
              <a:ext uri="{FF2B5EF4-FFF2-40B4-BE49-F238E27FC236}">
                <a16:creationId xmlns:a16="http://schemas.microsoft.com/office/drawing/2014/main" id="{13F45D94-64B1-9E45-FA4B-35C3471FB614}"/>
              </a:ext>
            </a:extLst>
          </p:cNvPr>
          <p:cNvSpPr txBox="1">
            <a:spLocks/>
          </p:cNvSpPr>
          <p:nvPr/>
        </p:nvSpPr>
        <p:spPr>
          <a:xfrm>
            <a:off x="838200" y="1371600"/>
            <a:ext cx="4536518" cy="51308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2700" dirty="0">
                <a:latin typeface="Roboto Light (Titoli)"/>
              </a:rPr>
              <a:t>The </a:t>
            </a:r>
            <a:r>
              <a:rPr lang="it-IT" sz="2700" dirty="0" err="1">
                <a:latin typeface="Roboto Light (Titoli)"/>
              </a:rPr>
              <a:t>developed</a:t>
            </a:r>
            <a:r>
              <a:rPr lang="it-IT" sz="2700" dirty="0">
                <a:latin typeface="Roboto Light (Titoli)"/>
              </a:rPr>
              <a:t> model </a:t>
            </a:r>
            <a:r>
              <a:rPr lang="it-IT" sz="2700" dirty="0" err="1">
                <a:latin typeface="Roboto Light (Titoli)"/>
              </a:rPr>
              <a:t>is</a:t>
            </a:r>
            <a:r>
              <a:rPr lang="it-IT" sz="2700" dirty="0">
                <a:latin typeface="Roboto Light (Titoli)"/>
              </a:rPr>
              <a:t> overall </a:t>
            </a:r>
            <a:r>
              <a:rPr lang="it-IT" sz="2700" dirty="0" err="1">
                <a:latin typeface="Roboto Light (Titoli)"/>
              </a:rPr>
              <a:t>pretty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solid</a:t>
            </a:r>
            <a:r>
              <a:rPr lang="it-IT" sz="2700" dirty="0">
                <a:latin typeface="Roboto Light (Titoli)"/>
              </a:rPr>
              <a:t>, </a:t>
            </a:r>
            <a:r>
              <a:rPr lang="it-IT" sz="2700" dirty="0" err="1">
                <a:latin typeface="Roboto Light (Titoli)"/>
              </a:rPr>
              <a:t>since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it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has</a:t>
            </a:r>
            <a:r>
              <a:rPr lang="it-IT" sz="2700" dirty="0">
                <a:latin typeface="Roboto Light (Titoli)"/>
              </a:rPr>
              <a:t> a </a:t>
            </a:r>
            <a:r>
              <a:rPr lang="it-IT" sz="2700" dirty="0" err="1">
                <a:latin typeface="Roboto Light (Titoli)"/>
              </a:rPr>
              <a:t>better</a:t>
            </a:r>
            <a:r>
              <a:rPr lang="it-IT" sz="2700" dirty="0">
                <a:latin typeface="Roboto Light (Titoli)"/>
              </a:rPr>
              <a:t> performance of </a:t>
            </a:r>
            <a:r>
              <a:rPr lang="it-IT" sz="2700" dirty="0" err="1">
                <a:latin typeface="Roboto Light (Titoli)"/>
              </a:rPr>
              <a:t>PointNet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using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this</a:t>
            </a:r>
            <a:r>
              <a:rPr lang="it-IT" sz="2700" dirty="0">
                <a:latin typeface="Roboto Light (Titoli)"/>
              </a:rPr>
              <a:t> dataset and </a:t>
            </a:r>
            <a:r>
              <a:rPr lang="it-IT" sz="2700" dirty="0" err="1">
                <a:latin typeface="Roboto Light (Titoli)"/>
              </a:rPr>
              <a:t>this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preprocessing</a:t>
            </a:r>
            <a:r>
              <a:rPr lang="it-IT" sz="2700" dirty="0">
                <a:latin typeface="Roboto Light (Titoli)"/>
              </a:rPr>
              <a:t>. Future work </a:t>
            </a:r>
            <a:r>
              <a:rPr lang="it-IT" sz="2700" dirty="0" err="1">
                <a:latin typeface="Roboto Light (Titoli)"/>
              </a:rPr>
              <a:t>may</a:t>
            </a:r>
            <a:r>
              <a:rPr lang="it-IT" sz="2700" dirty="0">
                <a:latin typeface="Roboto Light (Titoli)"/>
              </a:rPr>
              <a:t> include </a:t>
            </a:r>
            <a:r>
              <a:rPr lang="it-IT" sz="2700" dirty="0" err="1">
                <a:latin typeface="Roboto Light (Titoli)"/>
              </a:rPr>
              <a:t>improving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its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structure</a:t>
            </a:r>
            <a:r>
              <a:rPr lang="it-IT" sz="2700" dirty="0">
                <a:latin typeface="Roboto Light (Titoli)"/>
              </a:rPr>
              <a:t> to </a:t>
            </a:r>
            <a:r>
              <a:rPr lang="it-IT" sz="2700" dirty="0" err="1">
                <a:latin typeface="Roboto Light (Titoli)"/>
              </a:rPr>
              <a:t>process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heavier</a:t>
            </a:r>
            <a:r>
              <a:rPr lang="it-IT" sz="2700" dirty="0">
                <a:latin typeface="Roboto Light (Titoli)"/>
              </a:rPr>
              <a:t> datasets or </a:t>
            </a:r>
            <a:r>
              <a:rPr lang="it-IT" sz="2700" dirty="0" err="1">
                <a:latin typeface="Roboto Light (Titoli)"/>
              </a:rPr>
              <a:t>adapt</a:t>
            </a:r>
            <a:r>
              <a:rPr lang="it-IT" sz="2700" dirty="0">
                <a:latin typeface="Roboto Light (Titoli)"/>
              </a:rPr>
              <a:t> </a:t>
            </a:r>
            <a:r>
              <a:rPr lang="it-IT" sz="2700" dirty="0" err="1">
                <a:latin typeface="Roboto Light (Titoli)"/>
              </a:rPr>
              <a:t>it</a:t>
            </a:r>
            <a:r>
              <a:rPr lang="it-IT" sz="2700" dirty="0">
                <a:latin typeface="Roboto Light (Titoli)"/>
              </a:rPr>
              <a:t> to more </a:t>
            </a:r>
            <a:r>
              <a:rPr lang="it-IT" sz="2700" dirty="0" err="1">
                <a:latin typeface="Roboto Light (Titoli)"/>
              </a:rPr>
              <a:t>complex</a:t>
            </a:r>
            <a:r>
              <a:rPr lang="it-IT" sz="2700" dirty="0">
                <a:latin typeface="Roboto Light (Titoli)"/>
              </a:rPr>
              <a:t> graph for Graph </a:t>
            </a:r>
            <a:r>
              <a:rPr lang="it-IT" sz="2700" dirty="0" err="1">
                <a:latin typeface="Roboto Light (Titoli)"/>
              </a:rPr>
              <a:t>Classification</a:t>
            </a:r>
            <a:r>
              <a:rPr lang="it-IT" sz="2700" dirty="0">
                <a:latin typeface="Roboto Light (Titoli)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26730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A6B237E6-8D04-FABF-DCEC-062D9B2AE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13" y="1473333"/>
            <a:ext cx="5357803" cy="5029902"/>
          </a:xfrm>
        </p:spPr>
        <p:txBody>
          <a:bodyPr>
            <a:normAutofit/>
          </a:bodyPr>
          <a:lstStyle/>
          <a:p>
            <a:r>
              <a:rPr lang="it-IT" sz="2400" dirty="0">
                <a:latin typeface="+mj-lt"/>
              </a:rPr>
              <a:t>The project </a:t>
            </a:r>
            <a:r>
              <a:rPr lang="it-IT" sz="2400" dirty="0" err="1">
                <a:latin typeface="+mj-lt"/>
              </a:rPr>
              <a:t>aims</a:t>
            </a:r>
            <a:r>
              <a:rPr lang="it-IT" sz="2400" dirty="0">
                <a:latin typeface="+mj-lt"/>
              </a:rPr>
              <a:t> to </a:t>
            </a:r>
            <a:r>
              <a:rPr lang="it-IT" sz="2400" b="1" dirty="0" err="1">
                <a:latin typeface="+mj-lt"/>
              </a:rPr>
              <a:t>classify</a:t>
            </a:r>
            <a:r>
              <a:rPr lang="it-IT" sz="2400" b="1" dirty="0">
                <a:latin typeface="+mj-lt"/>
              </a:rPr>
              <a:t> 3D Objects</a:t>
            </a:r>
            <a:r>
              <a:rPr lang="it-IT" sz="2400" dirty="0">
                <a:latin typeface="+mj-lt"/>
              </a:rPr>
              <a:t>, with the </a:t>
            </a:r>
            <a:r>
              <a:rPr lang="it-IT" sz="2400" dirty="0" err="1">
                <a:latin typeface="+mj-lt"/>
              </a:rPr>
              <a:t>structure</a:t>
            </a:r>
            <a:r>
              <a:rPr lang="it-IT" sz="2400" dirty="0">
                <a:latin typeface="+mj-lt"/>
              </a:rPr>
              <a:t> of point clouds. </a:t>
            </a:r>
            <a:r>
              <a:rPr lang="it-IT" sz="2400" dirty="0" err="1">
                <a:latin typeface="+mj-lt"/>
              </a:rPr>
              <a:t>Instead</a:t>
            </a:r>
            <a:r>
              <a:rPr lang="it-IT" sz="2400" dirty="0">
                <a:latin typeface="+mj-lt"/>
              </a:rPr>
              <a:t> of </a:t>
            </a:r>
            <a:r>
              <a:rPr lang="it-IT" sz="2400" dirty="0" err="1">
                <a:latin typeface="+mj-lt"/>
              </a:rPr>
              <a:t>using</a:t>
            </a:r>
            <a:r>
              <a:rPr lang="it-IT" sz="2400" dirty="0">
                <a:latin typeface="+mj-lt"/>
              </a:rPr>
              <a:t> voxel </a:t>
            </a:r>
            <a:r>
              <a:rPr lang="it-IT" sz="2400" dirty="0" err="1">
                <a:latin typeface="+mj-lt"/>
              </a:rPr>
              <a:t>grids</a:t>
            </a:r>
            <a:r>
              <a:rPr lang="it-IT" sz="2400" dirty="0">
                <a:latin typeface="+mj-lt"/>
              </a:rPr>
              <a:t> and </a:t>
            </a:r>
            <a:r>
              <a:rPr lang="it-IT" sz="2400" dirty="0" err="1">
                <a:latin typeface="+mj-lt"/>
              </a:rPr>
              <a:t>CNNs</a:t>
            </a:r>
            <a:r>
              <a:rPr lang="it-IT" sz="2400" dirty="0">
                <a:latin typeface="+mj-lt"/>
              </a:rPr>
              <a:t>, the idea </a:t>
            </a:r>
            <a:r>
              <a:rPr lang="it-IT" sz="2400" dirty="0" err="1">
                <a:latin typeface="+mj-lt"/>
              </a:rPr>
              <a:t>was</a:t>
            </a:r>
            <a:r>
              <a:rPr lang="it-IT" sz="2400" dirty="0">
                <a:latin typeface="+mj-lt"/>
              </a:rPr>
              <a:t> to </a:t>
            </a:r>
            <a:r>
              <a:rPr lang="it-IT" sz="2400" b="1" dirty="0" err="1">
                <a:latin typeface="+mj-lt"/>
              </a:rPr>
              <a:t>interpret</a:t>
            </a:r>
            <a:r>
              <a:rPr lang="it-IT" sz="2400" b="1" dirty="0">
                <a:latin typeface="+mj-lt"/>
              </a:rPr>
              <a:t> a point cloud </a:t>
            </a:r>
            <a:r>
              <a:rPr lang="it-IT" sz="2400" b="1" dirty="0" err="1">
                <a:latin typeface="+mj-lt"/>
              </a:rPr>
              <a:t>as</a:t>
            </a:r>
            <a:r>
              <a:rPr lang="it-IT" sz="2400" b="1" dirty="0">
                <a:latin typeface="+mj-lt"/>
              </a:rPr>
              <a:t> a graph and use Graph </a:t>
            </a:r>
            <a:r>
              <a:rPr lang="it-IT" sz="2400" b="1" dirty="0" err="1">
                <a:latin typeface="+mj-lt"/>
              </a:rPr>
              <a:t>Convolutional</a:t>
            </a:r>
            <a:r>
              <a:rPr lang="it-IT" sz="2400" b="1" dirty="0">
                <a:latin typeface="+mj-lt"/>
              </a:rPr>
              <a:t> filters</a:t>
            </a:r>
            <a:r>
              <a:rPr lang="it-IT" sz="2400" dirty="0">
                <a:latin typeface="+mj-lt"/>
              </a:rPr>
              <a:t>. The final model </a:t>
            </a:r>
            <a:r>
              <a:rPr lang="it-IT" sz="2400" dirty="0" err="1">
                <a:latin typeface="+mj-lt"/>
              </a:rPr>
              <a:t>would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then</a:t>
            </a:r>
            <a:r>
              <a:rPr lang="it-IT" sz="2400" dirty="0">
                <a:latin typeface="+mj-lt"/>
              </a:rPr>
              <a:t> be </a:t>
            </a:r>
            <a:r>
              <a:rPr lang="it-IT" sz="2400" dirty="0" err="1">
                <a:latin typeface="+mj-lt"/>
              </a:rPr>
              <a:t>compared</a:t>
            </a:r>
            <a:r>
              <a:rPr lang="it-IT" sz="2400" dirty="0">
                <a:latin typeface="+mj-lt"/>
              </a:rPr>
              <a:t> to the </a:t>
            </a:r>
            <a:r>
              <a:rPr lang="it-IT" sz="2400" dirty="0" err="1">
                <a:latin typeface="+mj-lt"/>
              </a:rPr>
              <a:t>PointNet</a:t>
            </a:r>
            <a:r>
              <a:rPr lang="it-IT" sz="2400" dirty="0">
                <a:latin typeface="+mj-lt"/>
              </a:rPr>
              <a:t> model.</a:t>
            </a:r>
          </a:p>
          <a:p>
            <a:r>
              <a:rPr lang="it-IT" sz="2400" dirty="0">
                <a:latin typeface="+mj-lt"/>
              </a:rPr>
              <a:t>The dataset </a:t>
            </a:r>
            <a:r>
              <a:rPr lang="it-IT" sz="2400" dirty="0" err="1">
                <a:latin typeface="+mj-lt"/>
              </a:rPr>
              <a:t>used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was</a:t>
            </a:r>
            <a:r>
              <a:rPr lang="it-IT" sz="2400" dirty="0">
                <a:latin typeface="+mj-lt"/>
              </a:rPr>
              <a:t> </a:t>
            </a:r>
            <a:r>
              <a:rPr lang="it-IT" sz="2400" b="1" dirty="0">
                <a:latin typeface="+mj-lt"/>
              </a:rPr>
              <a:t>ModelNet10</a:t>
            </a:r>
            <a:r>
              <a:rPr lang="it-IT" sz="2400" dirty="0">
                <a:latin typeface="+mj-lt"/>
              </a:rPr>
              <a:t>, with 3991 </a:t>
            </a:r>
            <a:r>
              <a:rPr lang="it-IT" sz="2400" dirty="0" err="1">
                <a:latin typeface="+mj-lt"/>
              </a:rPr>
              <a:t>train</a:t>
            </a:r>
            <a:r>
              <a:rPr lang="it-IT" sz="2400" dirty="0">
                <a:latin typeface="+mj-lt"/>
              </a:rPr>
              <a:t> samples and 908 test samples, </a:t>
            </a:r>
            <a:r>
              <a:rPr lang="it-IT" sz="2400" dirty="0" err="1">
                <a:latin typeface="+mj-lt"/>
              </a:rPr>
              <a:t>divided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into</a:t>
            </a:r>
            <a:r>
              <a:rPr lang="it-IT" sz="2400" dirty="0">
                <a:latin typeface="+mj-lt"/>
              </a:rPr>
              <a:t> 10 </a:t>
            </a:r>
            <a:r>
              <a:rPr lang="it-IT" sz="2400" dirty="0" err="1">
                <a:latin typeface="+mj-lt"/>
              </a:rPr>
              <a:t>object</a:t>
            </a:r>
            <a:r>
              <a:rPr lang="it-IT" sz="2400" dirty="0">
                <a:latin typeface="+mj-lt"/>
              </a:rPr>
              <a:t> classes.</a:t>
            </a:r>
          </a:p>
          <a:p>
            <a:endParaRPr lang="it-IT" sz="2400" dirty="0">
              <a:latin typeface="+mj-lt"/>
            </a:endParaRPr>
          </a:p>
          <a:p>
            <a:endParaRPr lang="it-IT" sz="24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8AD9F3AC-9A23-732A-B144-2F47FB1CA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Introduction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3B93595-1AE8-505E-A990-3CE417681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586" y="2057795"/>
            <a:ext cx="6360736" cy="363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288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E8834141-51CD-B224-C39C-F1658D89C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0453"/>
            <a:ext cx="5181600" cy="4805363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Roboto Light (Titoli)"/>
              </a:rPr>
              <a:t>Since</a:t>
            </a:r>
            <a:r>
              <a:rPr lang="it-IT" sz="2400" dirty="0">
                <a:latin typeface="Roboto Light (Titoli)"/>
              </a:rPr>
              <a:t> a point cloud </a:t>
            </a:r>
            <a:r>
              <a:rPr lang="it-IT" sz="2400" dirty="0" err="1">
                <a:latin typeface="Roboto Light (Titoli)"/>
              </a:rPr>
              <a:t>is</a:t>
            </a:r>
            <a:r>
              <a:rPr lang="it-IT" sz="2400" dirty="0">
                <a:latin typeface="Roboto Light (Titoli)"/>
              </a:rPr>
              <a:t> a </a:t>
            </a:r>
            <a:r>
              <a:rPr lang="it-IT" sz="2400" b="1" dirty="0" err="1">
                <a:latin typeface="Roboto Light (Titoli)"/>
              </a:rPr>
              <a:t>structureless</a:t>
            </a:r>
            <a:r>
              <a:rPr lang="it-IT" sz="2400" dirty="0">
                <a:latin typeface="Roboto Light (Titoli)"/>
              </a:rPr>
              <a:t> set of points, </a:t>
            </a:r>
            <a:r>
              <a:rPr lang="it-IT" sz="2400" dirty="0" err="1">
                <a:latin typeface="Roboto Light (Titoli)"/>
              </a:rPr>
              <a:t>we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decided</a:t>
            </a:r>
            <a:r>
              <a:rPr lang="it-IT" sz="2400" dirty="0">
                <a:latin typeface="Roboto Light (Titoli)"/>
              </a:rPr>
              <a:t> to build a graph with the points </a:t>
            </a:r>
            <a:r>
              <a:rPr lang="it-IT" sz="2400" dirty="0" err="1">
                <a:latin typeface="Roboto Light (Titoli)"/>
              </a:rPr>
              <a:t>as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nodes</a:t>
            </a:r>
            <a:r>
              <a:rPr lang="it-IT" sz="2400" dirty="0">
                <a:latin typeface="Roboto Light (Titoli)"/>
              </a:rPr>
              <a:t> and building </a:t>
            </a:r>
            <a:r>
              <a:rPr lang="it-IT" sz="2400" dirty="0" err="1">
                <a:latin typeface="Roboto Light (Titoli)"/>
              </a:rPr>
              <a:t>edges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between</a:t>
            </a:r>
            <a:r>
              <a:rPr lang="it-IT" sz="2400" dirty="0">
                <a:latin typeface="Roboto Light (Titoli)"/>
              </a:rPr>
              <a:t> a </a:t>
            </a:r>
            <a:r>
              <a:rPr lang="it-IT" sz="2400" dirty="0" err="1">
                <a:latin typeface="Roboto Light (Titoli)"/>
              </a:rPr>
              <a:t>node</a:t>
            </a:r>
            <a:r>
              <a:rPr lang="it-IT" sz="2400" dirty="0">
                <a:latin typeface="Roboto Light (Titoli)"/>
              </a:rPr>
              <a:t> and </a:t>
            </a:r>
            <a:r>
              <a:rPr lang="it-IT" sz="2400" dirty="0" err="1">
                <a:latin typeface="Roboto Light (Titoli)"/>
              </a:rPr>
              <a:t>its</a:t>
            </a:r>
            <a:r>
              <a:rPr lang="it-IT" sz="2400" dirty="0">
                <a:latin typeface="Roboto Light (Titoli)"/>
              </a:rPr>
              <a:t> 50 </a:t>
            </a:r>
            <a:r>
              <a:rPr lang="it-IT" sz="2400" dirty="0" err="1">
                <a:latin typeface="Roboto Light (Titoli)"/>
              </a:rPr>
              <a:t>closest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neighbors</a:t>
            </a:r>
            <a:r>
              <a:rPr lang="it-IT" sz="2400" dirty="0">
                <a:latin typeface="Roboto Light (Titoli)"/>
              </a:rPr>
              <a:t>. The </a:t>
            </a:r>
            <a:r>
              <a:rPr lang="it-IT" sz="2400" dirty="0" err="1">
                <a:latin typeface="Roboto Light (Titoli)"/>
              </a:rPr>
              <a:t>resulting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graphs</a:t>
            </a:r>
            <a:r>
              <a:rPr lang="it-IT" sz="2400" dirty="0">
                <a:latin typeface="Roboto Light (Titoli)"/>
              </a:rPr>
              <a:t> for </a:t>
            </a:r>
            <a:r>
              <a:rPr lang="it-IT" sz="2400" dirty="0" err="1">
                <a:latin typeface="Roboto Light (Titoli)"/>
              </a:rPr>
              <a:t>each</a:t>
            </a:r>
            <a:r>
              <a:rPr lang="it-IT" sz="2400" dirty="0">
                <a:latin typeface="Roboto Light (Titoli)"/>
              </a:rPr>
              <a:t> point cloud </a:t>
            </a:r>
            <a:r>
              <a:rPr lang="it-IT" sz="2400" dirty="0" err="1">
                <a:latin typeface="Roboto Light (Titoli)"/>
              </a:rPr>
              <a:t>contained</a:t>
            </a:r>
            <a:r>
              <a:rPr lang="it-IT" sz="2400" dirty="0">
                <a:latin typeface="Roboto Light (Titoli)"/>
              </a:rPr>
              <a:t> 2048 </a:t>
            </a:r>
            <a:r>
              <a:rPr lang="it-IT" sz="2400" dirty="0" err="1">
                <a:latin typeface="Roboto Light (Titoli)"/>
              </a:rPr>
              <a:t>nodes</a:t>
            </a:r>
            <a:r>
              <a:rPr lang="it-IT" sz="2400" dirty="0">
                <a:latin typeface="Roboto Light (Titoli)"/>
              </a:rPr>
              <a:t> and 102400 </a:t>
            </a:r>
            <a:r>
              <a:rPr lang="it-IT" sz="2400" dirty="0" err="1">
                <a:latin typeface="Roboto Light (Titoli)"/>
              </a:rPr>
              <a:t>edges</a:t>
            </a:r>
            <a:r>
              <a:rPr lang="it-IT" sz="2400" dirty="0">
                <a:latin typeface="Roboto Light (Titoli)"/>
              </a:rPr>
              <a:t>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26C1D5-2398-E8C1-E46B-3EB226AF07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it-IT" sz="2400" dirty="0">
                <a:latin typeface="Roboto Light (Titoli)"/>
              </a:rPr>
              <a:t>For </a:t>
            </a:r>
            <a:r>
              <a:rPr lang="it-IT" sz="2400" b="1" dirty="0">
                <a:latin typeface="Roboto Light (Titoli)"/>
              </a:rPr>
              <a:t>data </a:t>
            </a:r>
            <a:r>
              <a:rPr lang="it-IT" sz="2400" b="1" dirty="0" err="1">
                <a:latin typeface="Roboto Light (Titoli)"/>
              </a:rPr>
              <a:t>augmentation</a:t>
            </a:r>
            <a:r>
              <a:rPr lang="it-IT" sz="2400" b="1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we</a:t>
            </a:r>
            <a:r>
              <a:rPr lang="it-IT" sz="2400" dirty="0">
                <a:latin typeface="Roboto Light (Titoli)"/>
              </a:rPr>
              <a:t> first </a:t>
            </a:r>
            <a:r>
              <a:rPr lang="it-IT" sz="2400" dirty="0" err="1">
                <a:latin typeface="Roboto Light (Titoli)"/>
              </a:rPr>
              <a:t>estimated</a:t>
            </a:r>
            <a:r>
              <a:rPr lang="it-IT" sz="2400" dirty="0">
                <a:latin typeface="Roboto Light (Titoli)"/>
              </a:rPr>
              <a:t> the </a:t>
            </a:r>
            <a:r>
              <a:rPr lang="it-IT" sz="2400" b="1" dirty="0" err="1">
                <a:latin typeface="Roboto Light (Titoli)"/>
              </a:rPr>
              <a:t>normal</a:t>
            </a:r>
            <a:r>
              <a:rPr lang="it-IT" sz="2400" b="1" dirty="0">
                <a:latin typeface="Roboto Light (Titoli)"/>
              </a:rPr>
              <a:t> </a:t>
            </a:r>
            <a:r>
              <a:rPr lang="it-IT" sz="2400" b="1" dirty="0" err="1">
                <a:latin typeface="Roboto Light (Titoli)"/>
              </a:rPr>
              <a:t>vectors</a:t>
            </a:r>
            <a:r>
              <a:rPr lang="it-IT" sz="2400" b="1" dirty="0">
                <a:latin typeface="Roboto Light (Titoli)"/>
              </a:rPr>
              <a:t> </a:t>
            </a:r>
            <a:r>
              <a:rPr lang="it-IT" sz="2400" dirty="0">
                <a:latin typeface="Roboto Light (Titoli)"/>
              </a:rPr>
              <a:t>for </a:t>
            </a:r>
            <a:r>
              <a:rPr lang="it-IT" sz="2400" dirty="0" err="1">
                <a:latin typeface="Roboto Light (Titoli)"/>
              </a:rPr>
              <a:t>each</a:t>
            </a:r>
            <a:r>
              <a:rPr lang="it-IT" sz="2400" dirty="0">
                <a:latin typeface="Roboto Light (Titoli)"/>
              </a:rPr>
              <a:t> point, in </a:t>
            </a:r>
            <a:r>
              <a:rPr lang="it-IT" sz="2400" dirty="0" err="1">
                <a:latin typeface="Roboto Light (Titoli)"/>
              </a:rPr>
              <a:t>order</a:t>
            </a:r>
            <a:r>
              <a:rPr lang="it-IT" sz="2400" dirty="0">
                <a:latin typeface="Roboto Light (Titoli)"/>
              </a:rPr>
              <a:t> to </a:t>
            </a:r>
            <a:r>
              <a:rPr lang="it-IT" sz="2400" dirty="0" err="1">
                <a:latin typeface="Roboto Light (Titoli)"/>
              </a:rPr>
              <a:t>give</a:t>
            </a:r>
            <a:r>
              <a:rPr lang="it-IT" sz="2400" dirty="0">
                <a:latin typeface="Roboto Light (Titoli)"/>
              </a:rPr>
              <a:t> an idea of the </a:t>
            </a:r>
            <a:r>
              <a:rPr lang="it-IT" sz="2400" dirty="0" err="1">
                <a:latin typeface="Roboto Light (Titoli)"/>
              </a:rPr>
              <a:t>surface</a:t>
            </a:r>
            <a:r>
              <a:rPr lang="it-IT" sz="2400" dirty="0">
                <a:latin typeface="Roboto Light (Titoli)"/>
              </a:rPr>
              <a:t> of the </a:t>
            </a:r>
            <a:r>
              <a:rPr lang="it-IT" sz="2400" dirty="0" err="1">
                <a:latin typeface="Roboto Light (Titoli)"/>
              </a:rPr>
              <a:t>object</a:t>
            </a:r>
            <a:r>
              <a:rPr lang="it-IT" sz="2400" dirty="0">
                <a:latin typeface="Roboto Light (Titoli)"/>
              </a:rPr>
              <a:t>. </a:t>
            </a:r>
          </a:p>
          <a:p>
            <a:r>
              <a:rPr lang="it-IT" sz="2400" dirty="0">
                <a:latin typeface="Roboto Light (Titoli)"/>
              </a:rPr>
              <a:t>To </a:t>
            </a:r>
            <a:r>
              <a:rPr lang="it-IT" sz="2400" dirty="0" err="1">
                <a:latin typeface="Roboto Light (Titoli)"/>
              </a:rPr>
              <a:t>have</a:t>
            </a:r>
            <a:r>
              <a:rPr lang="it-IT" sz="2400" dirty="0">
                <a:latin typeface="Roboto Light (Titoli)"/>
              </a:rPr>
              <a:t> more samples, </a:t>
            </a:r>
            <a:r>
              <a:rPr lang="it-IT" sz="2400" dirty="0" err="1">
                <a:latin typeface="Roboto Light (Titoli)"/>
              </a:rPr>
              <a:t>we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dirty="0" err="1">
                <a:latin typeface="Roboto Light (Titoli)"/>
              </a:rPr>
              <a:t>took</a:t>
            </a:r>
            <a:r>
              <a:rPr lang="it-IT" sz="2400" dirty="0">
                <a:latin typeface="Roboto Light (Titoli)"/>
              </a:rPr>
              <a:t> the </a:t>
            </a:r>
            <a:r>
              <a:rPr lang="it-IT" sz="2400" dirty="0" err="1">
                <a:latin typeface="Roboto Light (Titoli)"/>
              </a:rPr>
              <a:t>original</a:t>
            </a:r>
            <a:r>
              <a:rPr lang="it-IT" sz="2400" dirty="0">
                <a:latin typeface="Roboto Light (Titoli)"/>
              </a:rPr>
              <a:t> dataset and </a:t>
            </a:r>
            <a:r>
              <a:rPr lang="it-IT" sz="2400" dirty="0" err="1">
                <a:latin typeface="Roboto Light (Titoli)"/>
              </a:rPr>
              <a:t>added</a:t>
            </a:r>
            <a:r>
              <a:rPr lang="it-IT" sz="2400" dirty="0">
                <a:latin typeface="Roboto Light (Titoli)"/>
              </a:rPr>
              <a:t> </a:t>
            </a:r>
            <a:r>
              <a:rPr lang="it-IT" sz="2400" b="1" dirty="0" err="1">
                <a:latin typeface="Roboto Light (Titoli)"/>
              </a:rPr>
              <a:t>Gaussian</a:t>
            </a:r>
            <a:r>
              <a:rPr lang="it-IT" sz="2400" b="1" dirty="0">
                <a:latin typeface="Roboto Light (Titoli)"/>
              </a:rPr>
              <a:t> </a:t>
            </a:r>
            <a:r>
              <a:rPr lang="it-IT" sz="2400" b="1" dirty="0" err="1">
                <a:latin typeface="Roboto Light (Titoli)"/>
              </a:rPr>
              <a:t>noise</a:t>
            </a:r>
            <a:r>
              <a:rPr lang="it-IT" sz="2400" dirty="0">
                <a:latin typeface="Roboto Light (Titoli)"/>
              </a:rPr>
              <a:t>, one </a:t>
            </a:r>
            <a:r>
              <a:rPr lang="it-IT" sz="2400" dirty="0" err="1">
                <a:latin typeface="Roboto Light (Titoli)"/>
              </a:rPr>
              <a:t>version</a:t>
            </a:r>
            <a:r>
              <a:rPr lang="it-IT" sz="2400" dirty="0">
                <a:latin typeface="Roboto Light (Titoli)"/>
              </a:rPr>
              <a:t> with </a:t>
            </a:r>
            <a:r>
              <a:rPr lang="it-IT" sz="2400" dirty="0" err="1">
                <a:latin typeface="Roboto Light (Titoli)"/>
              </a:rPr>
              <a:t>mean</a:t>
            </a:r>
            <a:r>
              <a:rPr lang="it-IT" sz="2400" dirty="0">
                <a:latin typeface="Roboto Light (Titoli)"/>
              </a:rPr>
              <a:t> 0 and </a:t>
            </a:r>
            <a:r>
              <a:rPr lang="it-IT" sz="2400" dirty="0" err="1">
                <a:latin typeface="Roboto Light (Titoli)"/>
              </a:rPr>
              <a:t>variance</a:t>
            </a:r>
            <a:r>
              <a:rPr lang="it-IT" sz="2400" dirty="0">
                <a:latin typeface="Roboto Light (Titoli)"/>
              </a:rPr>
              <a:t> 5 and the </a:t>
            </a:r>
            <a:r>
              <a:rPr lang="it-IT" sz="2400" dirty="0" err="1">
                <a:latin typeface="Roboto Light (Titoli)"/>
              </a:rPr>
              <a:t>other</a:t>
            </a:r>
            <a:r>
              <a:rPr lang="it-IT" sz="2400" dirty="0">
                <a:latin typeface="Roboto Light (Titoli)"/>
              </a:rPr>
              <a:t> with </a:t>
            </a:r>
            <a:r>
              <a:rPr lang="it-IT" sz="2400" dirty="0" err="1">
                <a:latin typeface="Roboto Light (Titoli)"/>
              </a:rPr>
              <a:t>mean</a:t>
            </a:r>
            <a:r>
              <a:rPr lang="it-IT" sz="2400" dirty="0">
                <a:latin typeface="Roboto Light (Titoli)"/>
              </a:rPr>
              <a:t> 0 and </a:t>
            </a:r>
            <a:r>
              <a:rPr lang="it-IT" sz="2400" dirty="0" err="1">
                <a:latin typeface="Roboto Light (Titoli)"/>
              </a:rPr>
              <a:t>variance</a:t>
            </a:r>
            <a:r>
              <a:rPr lang="it-IT" sz="2400" dirty="0">
                <a:latin typeface="Roboto Light (Titoli)"/>
              </a:rPr>
              <a:t> 10, for a </a:t>
            </a:r>
            <a:r>
              <a:rPr lang="it-IT" sz="2400" dirty="0" err="1">
                <a:latin typeface="Roboto Light (Titoli)"/>
              </a:rPr>
              <a:t>total</a:t>
            </a:r>
            <a:r>
              <a:rPr lang="it-IT" sz="2400" dirty="0">
                <a:latin typeface="Roboto Light (Titoli)"/>
              </a:rPr>
              <a:t> of 11973 training samples.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6DB580E-61D0-C62E-37E6-4F76B2E7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016" y="132097"/>
            <a:ext cx="7022969" cy="916718"/>
          </a:xfrm>
        </p:spPr>
        <p:txBody>
          <a:bodyPr>
            <a:noAutofit/>
          </a:bodyPr>
          <a:lstStyle/>
          <a:p>
            <a:r>
              <a:rPr lang="it-IT" sz="3200" dirty="0"/>
              <a:t>Graph building and data </a:t>
            </a:r>
            <a:r>
              <a:rPr lang="it-IT" sz="3200" dirty="0" err="1"/>
              <a:t>augmentation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315243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845B4D77-0553-3CF9-DC45-47E1858152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15" y="1371600"/>
            <a:ext cx="4859969" cy="4805363"/>
          </a:xfrm>
        </p:spPr>
      </p:pic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61F3D8AD-1DB8-EB2D-D322-5D22F11447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693" y="1371600"/>
            <a:ext cx="5030614" cy="4805363"/>
          </a:xfr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1FC4E0CD-C951-66A0-1BDB-52367B9EB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3600" dirty="0" err="1"/>
              <a:t>Estimation</a:t>
            </a:r>
            <a:r>
              <a:rPr lang="it-IT" sz="3600" dirty="0"/>
              <a:t> of </a:t>
            </a:r>
            <a:r>
              <a:rPr lang="it-IT" sz="3600" dirty="0" err="1"/>
              <a:t>normal</a:t>
            </a:r>
            <a:r>
              <a:rPr lang="it-IT" sz="3600" dirty="0"/>
              <a:t> </a:t>
            </a:r>
            <a:r>
              <a:rPr lang="it-IT" sz="3600" dirty="0" err="1"/>
              <a:t>vectors</a:t>
            </a:r>
            <a:r>
              <a:rPr lang="it-IT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351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BA0FF04-9424-CF7D-7254-812339BF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it-IT" sz="3600" dirty="0"/>
              <a:t>Graph </a:t>
            </a:r>
            <a:r>
              <a:rPr lang="it-IT" sz="3600" dirty="0" err="1"/>
              <a:t>Convolutional</a:t>
            </a:r>
            <a:r>
              <a:rPr lang="it-IT" sz="3600" dirty="0"/>
              <a:t> Networks</a:t>
            </a:r>
            <a:endParaRPr lang="en-GB" sz="3600" dirty="0"/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449AF454-12CE-E62E-D8E2-27C0C8FB1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10515600" cy="5488362"/>
          </a:xfrm>
        </p:spPr>
        <p:txBody>
          <a:bodyPr>
            <a:normAutofit/>
          </a:bodyPr>
          <a:lstStyle/>
          <a:p>
            <a:r>
              <a:rPr lang="it-IT" dirty="0">
                <a:latin typeface="+mj-lt"/>
              </a:rPr>
              <a:t>GCN are a </a:t>
            </a:r>
            <a:r>
              <a:rPr lang="it-IT" dirty="0" err="1">
                <a:latin typeface="+mj-lt"/>
              </a:rPr>
              <a:t>type</a:t>
            </a:r>
            <a:r>
              <a:rPr lang="it-IT" dirty="0">
                <a:latin typeface="+mj-lt"/>
              </a:rPr>
              <a:t> of </a:t>
            </a:r>
            <a:r>
              <a:rPr lang="it-IT" dirty="0" err="1">
                <a:latin typeface="+mj-lt"/>
              </a:rPr>
              <a:t>Neural</a:t>
            </a:r>
            <a:r>
              <a:rPr lang="it-IT" dirty="0">
                <a:latin typeface="+mj-lt"/>
              </a:rPr>
              <a:t> Networks </a:t>
            </a:r>
            <a:r>
              <a:rPr lang="it-IT" dirty="0" err="1">
                <a:latin typeface="+mj-lt"/>
              </a:rPr>
              <a:t>that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apply</a:t>
            </a:r>
            <a:r>
              <a:rPr lang="it-IT" dirty="0">
                <a:latin typeface="+mj-lt"/>
              </a:rPr>
              <a:t> </a:t>
            </a:r>
            <a:r>
              <a:rPr lang="it-IT" dirty="0" err="1">
                <a:latin typeface="+mj-lt"/>
              </a:rPr>
              <a:t>convolution</a:t>
            </a:r>
            <a:r>
              <a:rPr lang="it-IT" dirty="0">
                <a:latin typeface="+mj-lt"/>
              </a:rPr>
              <a:t> to a graph </a:t>
            </a:r>
            <a:r>
              <a:rPr lang="it-IT" dirty="0" err="1">
                <a:latin typeface="+mj-lt"/>
              </a:rPr>
              <a:t>structure</a:t>
            </a:r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A layer of a GCN </a:t>
            </a:r>
            <a:r>
              <a:rPr lang="it-IT" dirty="0" err="1">
                <a:latin typeface="+mj-lt"/>
              </a:rPr>
              <a:t>applies</a:t>
            </a:r>
            <a:r>
              <a:rPr lang="it-IT" dirty="0">
                <a:latin typeface="+mj-lt"/>
              </a:rPr>
              <a:t> the following </a:t>
            </a:r>
            <a:r>
              <a:rPr lang="it-IT" dirty="0" err="1">
                <a:latin typeface="+mj-lt"/>
              </a:rPr>
              <a:t>function</a:t>
            </a:r>
            <a:r>
              <a:rPr lang="it-IT" dirty="0">
                <a:latin typeface="+mj-lt"/>
              </a:rPr>
              <a:t> to </a:t>
            </a:r>
            <a:r>
              <a:rPr lang="it-IT" dirty="0" err="1">
                <a:latin typeface="+mj-lt"/>
              </a:rPr>
              <a:t>its</a:t>
            </a:r>
            <a:r>
              <a:rPr lang="it-IT" dirty="0">
                <a:latin typeface="+mj-lt"/>
              </a:rPr>
              <a:t> input:</a:t>
            </a:r>
          </a:p>
          <a:p>
            <a:endParaRPr lang="it-IT" dirty="0">
              <a:latin typeface="+mj-lt"/>
            </a:endParaRPr>
          </a:p>
          <a:p>
            <a:endParaRPr lang="it-IT" dirty="0">
              <a:latin typeface="+mj-lt"/>
            </a:endParaRPr>
          </a:p>
          <a:p>
            <a:endParaRPr lang="it-IT" dirty="0">
              <a:latin typeface="+mj-lt"/>
            </a:endParaRPr>
          </a:p>
          <a:p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D = degree of the </a:t>
            </a:r>
            <a:r>
              <a:rPr lang="it-IT" dirty="0" err="1">
                <a:latin typeface="+mj-lt"/>
              </a:rPr>
              <a:t>nodes</a:t>
            </a:r>
            <a:endParaRPr lang="it-IT" dirty="0">
              <a:latin typeface="+mj-lt"/>
            </a:endParaRPr>
          </a:p>
          <a:p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Â = A + I = </a:t>
            </a:r>
            <a:r>
              <a:rPr lang="it-IT" i="0" dirty="0" err="1">
                <a:solidFill>
                  <a:srgbClr val="202122"/>
                </a:solidFill>
                <a:effectLst/>
                <a:latin typeface="+mj-lt"/>
              </a:rPr>
              <a:t>adjacency</a:t>
            </a:r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 </a:t>
            </a:r>
            <a:r>
              <a:rPr lang="it-IT" i="0" dirty="0" err="1">
                <a:solidFill>
                  <a:srgbClr val="202122"/>
                </a:solidFill>
                <a:effectLst/>
                <a:latin typeface="+mj-lt"/>
              </a:rPr>
              <a:t>matrix</a:t>
            </a:r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 with self loop </a:t>
            </a:r>
            <a:r>
              <a:rPr lang="it-IT" i="0" dirty="0" err="1">
                <a:solidFill>
                  <a:srgbClr val="202122"/>
                </a:solidFill>
                <a:effectLst/>
                <a:latin typeface="+mj-lt"/>
              </a:rPr>
              <a:t>added</a:t>
            </a:r>
            <a:endParaRPr lang="it-IT" dirty="0">
              <a:solidFill>
                <a:srgbClr val="202122"/>
              </a:solidFill>
              <a:latin typeface="+mj-lt"/>
            </a:endParaRPr>
          </a:p>
          <a:p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F = feature </a:t>
            </a:r>
            <a:r>
              <a:rPr lang="it-IT" i="0" dirty="0" err="1">
                <a:solidFill>
                  <a:srgbClr val="202122"/>
                </a:solidFill>
                <a:effectLst/>
                <a:latin typeface="+mj-lt"/>
              </a:rPr>
              <a:t>matrix</a:t>
            </a:r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 of the </a:t>
            </a:r>
            <a:r>
              <a:rPr lang="it-IT" i="0" dirty="0" err="1">
                <a:solidFill>
                  <a:srgbClr val="202122"/>
                </a:solidFill>
                <a:effectLst/>
                <a:latin typeface="+mj-lt"/>
              </a:rPr>
              <a:t>nodes</a:t>
            </a:r>
            <a:endParaRPr lang="it-IT" i="0" dirty="0">
              <a:solidFill>
                <a:srgbClr val="202122"/>
              </a:solidFill>
              <a:effectLst/>
              <a:latin typeface="+mj-lt"/>
            </a:endParaRPr>
          </a:p>
          <a:p>
            <a:r>
              <a:rPr lang="it-IT" i="0" dirty="0">
                <a:solidFill>
                  <a:srgbClr val="202122"/>
                </a:solidFill>
                <a:effectLst/>
                <a:latin typeface="+mj-lt"/>
              </a:rPr>
              <a:t>W = weigh</a:t>
            </a:r>
            <a:r>
              <a:rPr lang="it-IT" dirty="0">
                <a:solidFill>
                  <a:srgbClr val="202122"/>
                </a:solidFill>
                <a:latin typeface="+mj-lt"/>
              </a:rPr>
              <a:t>t </a:t>
            </a:r>
            <a:r>
              <a:rPr lang="it-IT" dirty="0" err="1">
                <a:solidFill>
                  <a:srgbClr val="202122"/>
                </a:solidFill>
                <a:latin typeface="+mj-lt"/>
              </a:rPr>
              <a:t>matrix</a:t>
            </a:r>
            <a:endParaRPr lang="it-IT" dirty="0">
              <a:latin typeface="+mj-lt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CD2E2B6-671E-99C7-8826-CC48C4201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716" y="2865748"/>
            <a:ext cx="4930567" cy="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44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91C2939-3E3B-39F2-ECE8-51CAA4C1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GraphConv</a:t>
            </a:r>
            <a:r>
              <a:rPr lang="it-IT" dirty="0"/>
              <a:t> Model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94F9776-A12D-2CDE-34C3-22C8D4E15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77" y="1214761"/>
            <a:ext cx="10204646" cy="543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80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16956B31-E3E7-E3EA-6619-3F1633E6AE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it-IT" dirty="0">
                    <a:latin typeface="+mj-lt"/>
                  </a:rPr>
                  <a:t>The labels </a:t>
                </a:r>
                <a:r>
                  <a:rPr lang="it-IT" dirty="0" err="1">
                    <a:latin typeface="+mj-lt"/>
                  </a:rPr>
                  <a:t>were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redefined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as</a:t>
                </a:r>
                <a:r>
                  <a:rPr lang="it-IT" dirty="0">
                    <a:latin typeface="+mj-lt"/>
                  </a:rPr>
                  <a:t> a one-hot-</a:t>
                </a:r>
                <a:r>
                  <a:rPr lang="it-IT" dirty="0" err="1">
                    <a:latin typeface="+mj-lt"/>
                  </a:rPr>
                  <a:t>encoding</a:t>
                </a:r>
                <a:r>
                  <a:rPr lang="it-IT" dirty="0">
                    <a:latin typeface="+mj-lt"/>
                  </a:rPr>
                  <a:t>, with the </a:t>
                </a:r>
                <a:r>
                  <a:rPr lang="it-IT" dirty="0" err="1">
                    <a:latin typeface="+mj-lt"/>
                  </a:rPr>
                  <a:t>difference</a:t>
                </a:r>
                <a:r>
                  <a:rPr lang="it-IT" dirty="0">
                    <a:latin typeface="+mj-lt"/>
                  </a:rPr>
                  <a:t> of </a:t>
                </a:r>
                <a:r>
                  <a:rPr lang="it-IT" dirty="0" err="1">
                    <a:latin typeface="+mj-lt"/>
                  </a:rPr>
                  <a:t>having</a:t>
                </a:r>
                <a:r>
                  <a:rPr lang="it-IT" dirty="0">
                    <a:latin typeface="+mj-lt"/>
                  </a:rPr>
                  <a:t> a </a:t>
                </a:r>
                <a:r>
                  <a:rPr lang="it-IT" b="1" dirty="0">
                    <a:latin typeface="+mj-lt"/>
                  </a:rPr>
                  <a:t>weight = 1000 </a:t>
                </a:r>
                <a:r>
                  <a:rPr lang="it-IT" dirty="0" err="1">
                    <a:latin typeface="+mj-lt"/>
                  </a:rPr>
                  <a:t>instead</a:t>
                </a:r>
                <a:r>
                  <a:rPr lang="it-IT" dirty="0">
                    <a:latin typeface="+mj-lt"/>
                  </a:rPr>
                  <a:t> of 1 in the </a:t>
                </a:r>
                <a:r>
                  <a:rPr lang="it-IT" dirty="0" err="1">
                    <a:latin typeface="+mj-lt"/>
                  </a:rPr>
                  <a:t>corresponding</a:t>
                </a:r>
                <a:r>
                  <a:rPr lang="it-IT" dirty="0">
                    <a:latin typeface="+mj-lt"/>
                  </a:rPr>
                  <a:t> index. </a:t>
                </a:r>
                <a:r>
                  <a:rPr lang="it-IT" dirty="0" err="1">
                    <a:latin typeface="+mj-lt"/>
                  </a:rPr>
                  <a:t>This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was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done</a:t>
                </a:r>
                <a:r>
                  <a:rPr lang="it-IT" dirty="0">
                    <a:latin typeface="+mj-lt"/>
                  </a:rPr>
                  <a:t> to force the model to assume the </a:t>
                </a:r>
                <a:r>
                  <a:rPr lang="it-IT" dirty="0" err="1">
                    <a:latin typeface="+mj-lt"/>
                  </a:rPr>
                  <a:t>probability</a:t>
                </a:r>
                <a:r>
                  <a:rPr lang="it-IT" dirty="0">
                    <a:latin typeface="+mj-lt"/>
                  </a:rPr>
                  <a:t> of </a:t>
                </a:r>
                <a:r>
                  <a:rPr lang="it-IT" dirty="0" err="1">
                    <a:latin typeface="+mj-lt"/>
                  </a:rPr>
                  <a:t>being</a:t>
                </a:r>
                <a:r>
                  <a:rPr lang="it-IT" dirty="0">
                    <a:latin typeface="+mj-lt"/>
                  </a:rPr>
                  <a:t> in a </a:t>
                </a:r>
                <a:r>
                  <a:rPr lang="it-IT" dirty="0" err="1">
                    <a:latin typeface="+mj-lt"/>
                  </a:rPr>
                  <a:t>specific</a:t>
                </a:r>
                <a:r>
                  <a:rPr lang="it-IT" dirty="0">
                    <a:latin typeface="+mj-lt"/>
                  </a:rPr>
                  <a:t> class. </a:t>
                </a:r>
                <a:r>
                  <a:rPr lang="it-IT" dirty="0" err="1">
                    <a:latin typeface="+mj-lt"/>
                  </a:rPr>
                  <a:t>Backpropagation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was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regulated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using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b="1" dirty="0" err="1">
                    <a:latin typeface="+mj-lt"/>
                  </a:rPr>
                  <a:t>RMSProp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using</a:t>
                </a:r>
                <a:r>
                  <a:rPr lang="it-IT" dirty="0">
                    <a:latin typeface="+mj-lt"/>
                  </a:rPr>
                  <a:t> a </a:t>
                </a:r>
                <a:r>
                  <a:rPr lang="it-IT" b="1" dirty="0">
                    <a:latin typeface="+mj-lt"/>
                  </a:rPr>
                  <a:t>weights </a:t>
                </a:r>
                <a:r>
                  <a:rPr lang="it-IT" b="1" dirty="0" err="1">
                    <a:latin typeface="+mj-lt"/>
                  </a:rPr>
                  <a:t>decay</a:t>
                </a:r>
                <a:r>
                  <a:rPr lang="it-IT" b="1" dirty="0">
                    <a:latin typeface="+mj-lt"/>
                  </a:rPr>
                  <a:t>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 err="1">
                    <a:latin typeface="+mj-lt"/>
                  </a:rPr>
                  <a:t>as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optimizer</a:t>
                </a:r>
                <a:r>
                  <a:rPr lang="it-IT" dirty="0">
                    <a:latin typeface="+mj-lt"/>
                  </a:rPr>
                  <a:t> and </a:t>
                </a:r>
                <a:r>
                  <a:rPr lang="it-IT" dirty="0" err="1">
                    <a:latin typeface="+mj-lt"/>
                  </a:rPr>
                  <a:t>using</a:t>
                </a:r>
                <a:r>
                  <a:rPr lang="it-IT" dirty="0">
                    <a:latin typeface="+mj-lt"/>
                  </a:rPr>
                  <a:t> the </a:t>
                </a:r>
                <a:r>
                  <a:rPr lang="it-IT" b="1" dirty="0" err="1">
                    <a:latin typeface="+mj-lt"/>
                  </a:rPr>
                  <a:t>mean</a:t>
                </a:r>
                <a:r>
                  <a:rPr lang="it-IT" b="1" dirty="0">
                    <a:latin typeface="+mj-lt"/>
                  </a:rPr>
                  <a:t> </a:t>
                </a:r>
                <a:r>
                  <a:rPr lang="it-IT" b="1" dirty="0" err="1">
                    <a:latin typeface="+mj-lt"/>
                  </a:rPr>
                  <a:t>gradient</a:t>
                </a:r>
                <a:r>
                  <a:rPr lang="it-IT" b="1" dirty="0">
                    <a:latin typeface="+mj-lt"/>
                  </a:rPr>
                  <a:t> of 20 samples </a:t>
                </a:r>
                <a:r>
                  <a:rPr lang="it-IT" b="1" dirty="0" err="1">
                    <a:latin typeface="+mj-lt"/>
                  </a:rPr>
                  <a:t>at</a:t>
                </a:r>
                <a:r>
                  <a:rPr lang="it-IT" b="1" dirty="0">
                    <a:latin typeface="+mj-lt"/>
                  </a:rPr>
                  <a:t> once</a:t>
                </a:r>
                <a:r>
                  <a:rPr lang="it-IT" dirty="0">
                    <a:latin typeface="+mj-lt"/>
                  </a:rPr>
                  <a:t>. </a:t>
                </a:r>
                <a:r>
                  <a:rPr lang="it-IT" dirty="0" err="1">
                    <a:latin typeface="+mj-lt"/>
                  </a:rPr>
                  <a:t>Also</a:t>
                </a:r>
                <a:r>
                  <a:rPr lang="it-IT" dirty="0">
                    <a:latin typeface="+mj-lt"/>
                  </a:rPr>
                  <a:t>, learning rate </a:t>
                </a:r>
                <a:r>
                  <a:rPr lang="it-IT" dirty="0" err="1">
                    <a:latin typeface="+mj-lt"/>
                  </a:rPr>
                  <a:t>decays</a:t>
                </a:r>
                <a:r>
                  <a:rPr lang="it-IT" dirty="0">
                    <a:latin typeface="+mj-lt"/>
                  </a:rPr>
                  <a:t> </a:t>
                </a:r>
                <a:r>
                  <a:rPr lang="it-IT" dirty="0" err="1">
                    <a:latin typeface="+mj-lt"/>
                  </a:rPr>
                  <a:t>every</a:t>
                </a:r>
                <a:r>
                  <a:rPr lang="it-IT" dirty="0">
                    <a:latin typeface="+mj-lt"/>
                  </a:rPr>
                  <a:t> 10 </a:t>
                </a:r>
                <a:r>
                  <a:rPr lang="it-IT" dirty="0" err="1">
                    <a:latin typeface="+mj-lt"/>
                  </a:rPr>
                  <a:t>epochs</a:t>
                </a:r>
                <a:r>
                  <a:rPr lang="it-IT" dirty="0">
                    <a:latin typeface="+mj-lt"/>
                  </a:rPr>
                  <a:t> of a </a:t>
                </a:r>
                <a:r>
                  <a:rPr lang="it-IT" dirty="0" err="1">
                    <a:latin typeface="+mj-lt"/>
                  </a:rPr>
                  <a:t>factor</a:t>
                </a:r>
                <a:r>
                  <a:rPr lang="it-IT" dirty="0">
                    <a:latin typeface="+mj-lt"/>
                  </a:rPr>
                  <a:t> 10.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16956B31-E3E7-E3EA-6619-3F1633E6A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7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DE26DD3D-3614-20FF-D513-64D3EE000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Training procedure</a:t>
            </a:r>
          </a:p>
        </p:txBody>
      </p:sp>
    </p:spTree>
    <p:extLst>
      <p:ext uri="{BB962C8B-B14F-4D97-AF65-F5344CB8AC3E}">
        <p14:creationId xmlns:p14="http://schemas.microsoft.com/office/powerpoint/2010/main" val="352258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814C89A-8CE0-62BC-05E1-79DC41E21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Trained</a:t>
            </a:r>
            <a:r>
              <a:rPr lang="it-IT" dirty="0"/>
              <a:t> Model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6A6AB5-D04F-2E8F-A508-B420A16D3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89" y="1911129"/>
            <a:ext cx="4218111" cy="358221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3FA0989-0E61-88A4-7D80-82F998D41C7B}"/>
              </a:ext>
            </a:extLst>
          </p:cNvPr>
          <p:cNvSpPr txBox="1"/>
          <p:nvPr/>
        </p:nvSpPr>
        <p:spPr>
          <a:xfrm flipH="1">
            <a:off x="71433" y="1582417"/>
            <a:ext cx="46228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+mj-lt"/>
              </a:rPr>
              <a:t>Given the </a:t>
            </a:r>
            <a:r>
              <a:rPr lang="it-IT" sz="2800" dirty="0" err="1">
                <a:latin typeface="+mj-lt"/>
              </a:rPr>
              <a:t>unusual</a:t>
            </a:r>
            <a:r>
              <a:rPr lang="it-IT" sz="2800" dirty="0">
                <a:latin typeface="+mj-lt"/>
              </a:rPr>
              <a:t> one-hot-</a:t>
            </a:r>
            <a:r>
              <a:rPr lang="it-IT" sz="2800" dirty="0" err="1">
                <a:latin typeface="+mj-lt"/>
              </a:rPr>
              <a:t>encoding</a:t>
            </a:r>
            <a:r>
              <a:rPr lang="it-IT" sz="2800" dirty="0">
                <a:latin typeface="+mj-lt"/>
              </a:rPr>
              <a:t>, </a:t>
            </a:r>
            <a:r>
              <a:rPr lang="it-IT" sz="2800" dirty="0" err="1">
                <a:latin typeface="+mj-lt"/>
              </a:rPr>
              <a:t>we</a:t>
            </a:r>
            <a:r>
              <a:rPr lang="it-IT" sz="2800" dirty="0">
                <a:latin typeface="+mj-lt"/>
              </a:rPr>
              <a:t> </a:t>
            </a:r>
            <a:r>
              <a:rPr lang="it-IT" sz="2800" dirty="0" err="1">
                <a:latin typeface="+mj-lt"/>
              </a:rPr>
              <a:t>found</a:t>
            </a:r>
            <a:r>
              <a:rPr lang="it-IT" sz="2800" dirty="0">
                <a:latin typeface="+mj-lt"/>
              </a:rPr>
              <a:t> more appropriate to use the MSE loss, </a:t>
            </a:r>
            <a:r>
              <a:rPr lang="it-IT" sz="2800" b="1" dirty="0" err="1">
                <a:latin typeface="+mj-lt"/>
              </a:rPr>
              <a:t>reason</a:t>
            </a:r>
            <a:r>
              <a:rPr lang="it-IT" sz="2800" b="1" dirty="0">
                <a:latin typeface="+mj-lt"/>
              </a:rPr>
              <a:t> </a:t>
            </a:r>
            <a:r>
              <a:rPr lang="it-IT" sz="2800" b="1" dirty="0" err="1">
                <a:latin typeface="+mj-lt"/>
              </a:rPr>
              <a:t>why</a:t>
            </a:r>
            <a:r>
              <a:rPr lang="it-IT" sz="2800" b="1" dirty="0">
                <a:latin typeface="+mj-lt"/>
              </a:rPr>
              <a:t> the </a:t>
            </a:r>
            <a:r>
              <a:rPr lang="it-IT" sz="2800" b="1" dirty="0" err="1">
                <a:latin typeface="+mj-lt"/>
              </a:rPr>
              <a:t>losses</a:t>
            </a:r>
            <a:r>
              <a:rPr lang="it-IT" sz="2800" b="1" dirty="0">
                <a:latin typeface="+mj-lt"/>
              </a:rPr>
              <a:t> are so high</a:t>
            </a:r>
            <a:r>
              <a:rPr lang="it-IT" sz="2800" dirty="0">
                <a:latin typeface="+mj-lt"/>
              </a:rPr>
              <a:t>.</a:t>
            </a:r>
          </a:p>
          <a:p>
            <a:endParaRPr lang="it-IT" dirty="0"/>
          </a:p>
        </p:txBody>
      </p:sp>
      <p:pic>
        <p:nvPicPr>
          <p:cNvPr id="15" name="Immagine 1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F8F78A05-B40A-2086-5BD0-201F98E1D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83" y="4274037"/>
            <a:ext cx="4541914" cy="121930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1DA6F2F-F5A3-E0E7-30F1-B441F6E74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459" y="1516430"/>
            <a:ext cx="4218110" cy="421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34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DA2543E4-5D06-8D91-D159-F4115F6EB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3722" y="1421191"/>
            <a:ext cx="4639928" cy="916718"/>
          </a:xfrm>
        </p:spPr>
        <p:txBody>
          <a:bodyPr>
            <a:noAutofit/>
          </a:bodyPr>
          <a:lstStyle/>
          <a:p>
            <a:r>
              <a:rPr lang="it-IT" sz="1700" dirty="0"/>
              <a:t>Model with </a:t>
            </a:r>
            <a:r>
              <a:rPr lang="it-IT" sz="1700" dirty="0" err="1"/>
              <a:t>normalized</a:t>
            </a:r>
            <a:r>
              <a:rPr lang="it-IT" sz="1700" dirty="0"/>
              <a:t> input, Softmax </a:t>
            </a:r>
            <a:r>
              <a:rPr lang="it-IT" sz="1700" dirty="0" err="1"/>
              <a:t>as</a:t>
            </a:r>
            <a:r>
              <a:rPr lang="it-IT" sz="1700" dirty="0"/>
              <a:t> output </a:t>
            </a:r>
            <a:r>
              <a:rPr lang="it-IT" sz="1700" dirty="0" err="1"/>
              <a:t>function</a:t>
            </a:r>
            <a:r>
              <a:rPr lang="it-IT" sz="1700" dirty="0"/>
              <a:t> and Cross </a:t>
            </a:r>
            <a:r>
              <a:rPr lang="it-IT" sz="1700" dirty="0" err="1"/>
              <a:t>Entropy</a:t>
            </a:r>
            <a:r>
              <a:rPr lang="it-IT" sz="1700" dirty="0"/>
              <a:t> </a:t>
            </a:r>
            <a:r>
              <a:rPr lang="it-IT" sz="1700" dirty="0" err="1"/>
              <a:t>as</a:t>
            </a:r>
            <a:r>
              <a:rPr lang="it-IT" sz="1700" dirty="0"/>
              <a:t> loss </a:t>
            </a:r>
            <a:r>
              <a:rPr lang="it-IT" sz="1700" dirty="0" err="1"/>
              <a:t>function</a:t>
            </a:r>
            <a:r>
              <a:rPr lang="it-IT" sz="1700" dirty="0"/>
              <a:t>:</a:t>
            </a:r>
          </a:p>
          <a:p>
            <a:r>
              <a:rPr lang="it-IT" sz="1700" b="1" dirty="0"/>
              <a:t>Train: </a:t>
            </a:r>
            <a:r>
              <a:rPr lang="it-IT" sz="1700" dirty="0"/>
              <a:t>22.28%, </a:t>
            </a:r>
            <a:r>
              <a:rPr lang="it-IT" sz="1700" b="1" dirty="0"/>
              <a:t>Test: </a:t>
            </a:r>
            <a:r>
              <a:rPr lang="it-IT" sz="1700" dirty="0"/>
              <a:t>11.01%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7622A421-00CA-23A3-1F4F-3831B9DB4B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0"/>
          <a:stretch/>
        </p:blipFill>
        <p:spPr>
          <a:xfrm>
            <a:off x="836612" y="2337909"/>
            <a:ext cx="4797038" cy="4580702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1B8617A-DA65-6BC6-E71F-0390F62FC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58352" y="1103116"/>
            <a:ext cx="3996965" cy="1180492"/>
          </a:xfrm>
        </p:spPr>
        <p:txBody>
          <a:bodyPr>
            <a:normAutofit/>
          </a:bodyPr>
          <a:lstStyle/>
          <a:p>
            <a:r>
              <a:rPr lang="it-IT" sz="1700" dirty="0"/>
              <a:t>Model with </a:t>
            </a:r>
            <a:r>
              <a:rPr lang="it-IT" sz="1700" dirty="0" err="1"/>
              <a:t>normalized</a:t>
            </a:r>
            <a:r>
              <a:rPr lang="it-IT" sz="1700" dirty="0"/>
              <a:t> input and MSE </a:t>
            </a:r>
            <a:r>
              <a:rPr lang="it-IT" sz="1700" dirty="0" err="1"/>
              <a:t>as</a:t>
            </a:r>
            <a:r>
              <a:rPr lang="it-IT" sz="1700" dirty="0"/>
              <a:t> loss </a:t>
            </a:r>
            <a:r>
              <a:rPr lang="it-IT" sz="1700" dirty="0" err="1"/>
              <a:t>function</a:t>
            </a:r>
            <a:r>
              <a:rPr lang="it-IT" sz="1700" dirty="0"/>
              <a:t>:</a:t>
            </a:r>
          </a:p>
          <a:p>
            <a:r>
              <a:rPr lang="it-IT" sz="1700" b="1" dirty="0"/>
              <a:t>Train: </a:t>
            </a:r>
            <a:r>
              <a:rPr lang="it-IT" sz="1700" dirty="0"/>
              <a:t>23.72%, </a:t>
            </a:r>
            <a:r>
              <a:rPr lang="it-IT" sz="1700" b="1" dirty="0"/>
              <a:t>Test: </a:t>
            </a:r>
            <a:r>
              <a:rPr lang="it-IT" sz="1700" dirty="0"/>
              <a:t>32.93%</a:t>
            </a:r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B10BA91C-1345-1246-5FE5-DA9EE82A3A1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08524"/>
            <a:ext cx="4639928" cy="4639928"/>
          </a:xfr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D1691901-C01B-4869-C13D-1F29EDB57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Design </a:t>
            </a:r>
            <a:r>
              <a:rPr lang="it-IT" dirty="0" err="1"/>
              <a:t>Choices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0780236"/>
      </p:ext>
    </p:extLst>
  </p:cSld>
  <p:clrMapOvr>
    <a:masterClrMapping/>
  </p:clrMapOvr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977</Words>
  <Application>Microsoft Office PowerPoint</Application>
  <PresentationFormat>Widescreen</PresentationFormat>
  <Paragraphs>67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Roboto</vt:lpstr>
      <vt:lpstr>Roboto Light</vt:lpstr>
      <vt:lpstr>Roboto Light (Titoli)</vt:lpstr>
      <vt:lpstr>Unipd_Rosso</vt:lpstr>
      <vt:lpstr>Unipd_Bianco</vt:lpstr>
      <vt:lpstr>Unipd</vt:lpstr>
      <vt:lpstr>Neural Networks and Deep Learning A.Y. 2022/2023 </vt:lpstr>
      <vt:lpstr>Introduction</vt:lpstr>
      <vt:lpstr>Graph building and data augmentation</vt:lpstr>
      <vt:lpstr>Estimation of normal vectors </vt:lpstr>
      <vt:lpstr>Graph Convolutional Networks</vt:lpstr>
      <vt:lpstr>GraphConv Model</vt:lpstr>
      <vt:lpstr>Training procedure</vt:lpstr>
      <vt:lpstr>Trained Model</vt:lpstr>
      <vt:lpstr>Design Choices</vt:lpstr>
      <vt:lpstr>PointNet model</vt:lpstr>
      <vt:lpstr>Main Blocks</vt:lpstr>
      <vt:lpstr>PointNet Structure</vt:lpstr>
      <vt:lpstr>PointNet and training</vt:lpstr>
      <vt:lpstr>Trained PointNet model</vt:lpstr>
      <vt:lpstr>Presentazione standard di PowerPoint</vt:lpstr>
      <vt:lpstr>Results</vt:lpstr>
      <vt:lpstr>Presentazione standard di PowerPoint</vt:lpstr>
      <vt:lpstr>Final considerations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Simone Bortolin</dc:creator>
  <cp:lastModifiedBy>Rizzetto Nicola</cp:lastModifiedBy>
  <cp:revision>51</cp:revision>
  <dcterms:created xsi:type="dcterms:W3CDTF">2022-05-09T17:46:52Z</dcterms:created>
  <dcterms:modified xsi:type="dcterms:W3CDTF">2023-02-13T17:45:18Z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